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0" r:id="rId3"/>
    <p:sldId id="257" r:id="rId4"/>
    <p:sldId id="258" r:id="rId5"/>
    <p:sldId id="259" r:id="rId6"/>
    <p:sldId id="260" r:id="rId7"/>
    <p:sldId id="261" r:id="rId8"/>
    <p:sldId id="262" r:id="rId9"/>
    <p:sldId id="264" r:id="rId10"/>
    <p:sldId id="279" r:id="rId11"/>
    <p:sldId id="283" r:id="rId12"/>
    <p:sldId id="284" r:id="rId13"/>
    <p:sldId id="285" r:id="rId14"/>
    <p:sldId id="286" r:id="rId15"/>
    <p:sldId id="287" r:id="rId16"/>
    <p:sldId id="288" r:id="rId17"/>
    <p:sldId id="289" r:id="rId18"/>
    <p:sldId id="290" r:id="rId19"/>
    <p:sldId id="291" r:id="rId20"/>
    <p:sldId id="292" r:id="rId21"/>
    <p:sldId id="302" r:id="rId22"/>
    <p:sldId id="294" r:id="rId23"/>
    <p:sldId id="293" r:id="rId24"/>
    <p:sldId id="303" r:id="rId25"/>
    <p:sldId id="296" r:id="rId26"/>
    <p:sldId id="295" r:id="rId27"/>
    <p:sldId id="297" r:id="rId28"/>
    <p:sldId id="298" r:id="rId29"/>
    <p:sldId id="299" r:id="rId30"/>
    <p:sldId id="300" r:id="rId31"/>
    <p:sldId id="301" r:id="rId32"/>
    <p:sldId id="270" r:id="rId33"/>
    <p:sldId id="275" r:id="rId34"/>
    <p:sldId id="276" r:id="rId35"/>
    <p:sldId id="277" r:id="rId36"/>
    <p:sldId id="306" r:id="rId37"/>
    <p:sldId id="278" r:id="rId38"/>
    <p:sldId id="305" r:id="rId39"/>
    <p:sldId id="268" r:id="rId40"/>
    <p:sldId id="269" r:id="rId41"/>
    <p:sldId id="304" r:id="rId42"/>
    <p:sldId id="271" r:id="rId43"/>
    <p:sldId id="274" r:id="rId44"/>
    <p:sldId id="272" r:id="rId45"/>
    <p:sldId id="265" r:id="rId46"/>
    <p:sldId id="266" r:id="rId47"/>
  </p:sldIdLst>
  <p:sldSz cx="18288000" cy="10287000"/>
  <p:notesSz cx="6858000" cy="9144000"/>
  <p:embeddedFontLst>
    <p:embeddedFont>
      <p:font typeface="Calibri" panose="020F0502020204030204" pitchFamily="3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DM Serif Display" panose="020B0604020202020204" charset="0"/>
      <p:regular r:id="rId56"/>
      <p:italic r:id="rId57"/>
    </p:embeddedFont>
    <p:embeddedFont>
      <p:font typeface="IBM Plex Sans Condensed" panose="020B0506050203000203" pitchFamily="34" charset="0"/>
      <p:regular r:id="rId58"/>
      <p:bold r:id="rId59"/>
      <p:italic r:id="rId60"/>
      <p:boldItalic r:id="rId61"/>
    </p:embeddedFont>
    <p:embeddedFont>
      <p:font typeface="IBM Plex Sans Condensed Italics" panose="020B0604020202020204" charset="0"/>
      <p:regular r:id="rId62"/>
    </p:embeddedFont>
    <p:embeddedFont>
      <p:font typeface="Montserrat Bold" panose="020B0604020202020204" charset="0"/>
      <p:regular r:id="rId63"/>
      <p:bold r:id="rId64"/>
    </p:embeddedFont>
    <p:embeddedFont>
      <p:font typeface="Montserrat Ultra-Bold" panose="020B0604020202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2B9996"/>
    <a:srgbClr val="695C59"/>
    <a:srgbClr val="70615E"/>
    <a:srgbClr val="2B9A94"/>
    <a:srgbClr val="5B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276ECF-62B6-EA8F-763E-CC4D47002D7D}" v="721" dt="2023-09-27T00:42:14.028"/>
    <p1510:client id="{349BB4F1-599C-4168-972D-C77772F76069}" v="12" dt="2023-09-27T18:15:20.036"/>
    <p1510:client id="{3EC833E1-BFE0-AE5D-68BE-A6C670904CE0}" v="17" dt="2023-09-25T17:16:19.350"/>
    <p1510:client id="{7E81A3DE-9C95-A931-4869-6BFDDDD75F32}" v="59" dt="2023-09-27T19:38:41.334"/>
    <p1510:client id="{88197641-B2D3-DFE8-B9D8-3B48EE39A737}" v="5" dt="2023-09-25T17:19:11.340"/>
    <p1510:client id="{E6D1A7FA-B605-D151-C8A1-265ABDB2727D}" v="12" dt="2023-09-25T19:53:15.713"/>
    <p1510:client id="{F624E612-439D-49AB-87AE-D282A5BFDD77}" v="452" dt="2023-09-26T04:37:48.474"/>
    <p1510:client id="{FCBA0B26-B87E-61CD-8584-891C49ED4159}" v="7" dt="2023-09-25T19:47:40.902"/>
    <p1510:client id="{FFE88293-C37C-CD68-F67C-B3B552A96396}" v="49" dt="2023-09-25T19:56:34.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80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 Id="rId4" Type="http://schemas.openxmlformats.org/officeDocument/2006/relationships/image" Target="../media/image55.png"/></Relationships>
</file>

<file path=ppt/diagrams/_rels/data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 Id="rId4" Type="http://schemas.openxmlformats.org/officeDocument/2006/relationships/image" Target="../media/image5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547F55-661A-42A9-B931-339186A0535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419"/>
        </a:p>
      </dgm:t>
    </dgm:pt>
    <dgm:pt modelId="{0238FE00-DCAD-4D77-B1ED-F6C91E85CCFA}">
      <dgm:prSet phldrT="[Texto]"/>
      <dgm:spPr/>
      <dgm:t>
        <a:bodyPr/>
        <a:lstStyle/>
        <a:p>
          <a:r>
            <a:rPr lang="es-419" b="1" u="sng" err="1"/>
            <a:t>Faceboock</a:t>
          </a:r>
          <a:r>
            <a:rPr lang="es-419" u="sng"/>
            <a:t>:</a:t>
          </a:r>
        </a:p>
        <a:p>
          <a:r>
            <a:rPr lang="en-US" spc="40" err="1">
              <a:solidFill>
                <a:srgbClr val="FFFFFF"/>
              </a:solidFill>
              <a:latin typeface="IBM Plex Sans Condensed"/>
            </a:rPr>
            <a:t>Almacena</a:t>
          </a:r>
          <a:r>
            <a:rPr lang="en-US" spc="40">
              <a:solidFill>
                <a:srgbClr val="FFFFFF"/>
              </a:solidFill>
              <a:latin typeface="IBM Plex Sans Condensed"/>
            </a:rPr>
            <a:t> </a:t>
          </a:r>
          <a:r>
            <a:rPr lang="en-US" spc="40" err="1">
              <a:solidFill>
                <a:srgbClr val="FFFFFF"/>
              </a:solidFill>
              <a:latin typeface="IBM Plex Sans Condensed"/>
            </a:rPr>
            <a:t>datos</a:t>
          </a:r>
          <a:r>
            <a:rPr lang="en-US" spc="40">
              <a:solidFill>
                <a:srgbClr val="FFFFFF"/>
              </a:solidFill>
              <a:latin typeface="IBM Plex Sans Condensed"/>
            </a:rPr>
            <a:t> de </a:t>
          </a:r>
          <a:r>
            <a:rPr lang="en-US" spc="40" err="1">
              <a:solidFill>
                <a:srgbClr val="FFFFFF"/>
              </a:solidFill>
              <a:latin typeface="IBM Plex Sans Condensed"/>
            </a:rPr>
            <a:t>sesión</a:t>
          </a:r>
          <a:r>
            <a:rPr lang="en-US" spc="40">
              <a:solidFill>
                <a:srgbClr val="FFFFFF"/>
              </a:solidFill>
              <a:latin typeface="IBM Plex Sans Condensed"/>
            </a:rPr>
            <a:t> y </a:t>
          </a:r>
          <a:r>
            <a:rPr lang="en-US" spc="40" err="1">
              <a:solidFill>
                <a:srgbClr val="FFFFFF"/>
              </a:solidFill>
              <a:latin typeface="IBM Plex Sans Condensed"/>
            </a:rPr>
            <a:t>contenido</a:t>
          </a:r>
          <a:r>
            <a:rPr lang="en-US" spc="40">
              <a:solidFill>
                <a:srgbClr val="FFFFFF"/>
              </a:solidFill>
              <a:latin typeface="IBM Plex Sans Condensed"/>
            </a:rPr>
            <a:t> </a:t>
          </a:r>
          <a:r>
            <a:rPr lang="en-US" spc="40" err="1">
              <a:solidFill>
                <a:srgbClr val="FFFFFF"/>
              </a:solidFill>
              <a:latin typeface="IBM Plex Sans Condensed"/>
            </a:rPr>
            <a:t>en</a:t>
          </a:r>
          <a:r>
            <a:rPr lang="en-US" spc="40">
              <a:solidFill>
                <a:srgbClr val="FFFFFF"/>
              </a:solidFill>
              <a:latin typeface="IBM Plex Sans Condensed"/>
            </a:rPr>
            <a:t> cache.</a:t>
          </a:r>
          <a:endParaRPr lang="es-419"/>
        </a:p>
      </dgm:t>
    </dgm:pt>
    <dgm:pt modelId="{C76C20FA-7911-4661-834B-4321F901EA4C}" type="parTrans" cxnId="{377F8E74-049C-40D8-8070-9D998E25196C}">
      <dgm:prSet/>
      <dgm:spPr/>
      <dgm:t>
        <a:bodyPr/>
        <a:lstStyle/>
        <a:p>
          <a:endParaRPr lang="es-419"/>
        </a:p>
      </dgm:t>
    </dgm:pt>
    <dgm:pt modelId="{A89D35F3-2759-4DB2-9AF3-FBC6DBB5D603}" type="sibTrans" cxnId="{377F8E74-049C-40D8-8070-9D998E25196C}">
      <dgm:prSet/>
      <dgm:spPr/>
      <dgm:t>
        <a:bodyPr/>
        <a:lstStyle/>
        <a:p>
          <a:endParaRPr lang="es-419"/>
        </a:p>
      </dgm:t>
    </dgm:pt>
    <dgm:pt modelId="{7EF4F805-582C-4272-92CE-133BA0549489}">
      <dgm:prSet phldrT="[Texto]"/>
      <dgm:spPr/>
      <dgm:t>
        <a:bodyPr/>
        <a:lstStyle/>
        <a:p>
          <a:r>
            <a:rPr lang="es-419" b="1" u="sng"/>
            <a:t>Wikipedia</a:t>
          </a:r>
        </a:p>
        <a:p>
          <a:r>
            <a:rPr lang="en-US" spc="40" err="1">
              <a:solidFill>
                <a:srgbClr val="FFFFFF"/>
              </a:solidFill>
              <a:latin typeface="IBM Plex Sans Condensed"/>
            </a:rPr>
            <a:t>Acelera</a:t>
          </a:r>
          <a:r>
            <a:rPr lang="en-US" spc="40">
              <a:solidFill>
                <a:srgbClr val="FFFFFF"/>
              </a:solidFill>
              <a:latin typeface="IBM Plex Sans Condensed"/>
            </a:rPr>
            <a:t> las </a:t>
          </a:r>
          <a:r>
            <a:rPr lang="en-US" spc="40" err="1">
              <a:solidFill>
                <a:srgbClr val="FFFFFF"/>
              </a:solidFill>
              <a:latin typeface="IBM Plex Sans Condensed"/>
            </a:rPr>
            <a:t>consultas</a:t>
          </a:r>
          <a:r>
            <a:rPr lang="en-US" spc="40">
              <a:solidFill>
                <a:srgbClr val="FFFFFF"/>
              </a:solidFill>
              <a:latin typeface="IBM Plex Sans Condensed"/>
            </a:rPr>
            <a:t> de la base de </a:t>
          </a:r>
          <a:r>
            <a:rPr lang="en-US" spc="40" err="1">
              <a:solidFill>
                <a:srgbClr val="FFFFFF"/>
              </a:solidFill>
              <a:latin typeface="IBM Plex Sans Condensed"/>
            </a:rPr>
            <a:t>datos</a:t>
          </a:r>
          <a:r>
            <a:rPr lang="en-US" spc="40">
              <a:solidFill>
                <a:srgbClr val="FFFFFF"/>
              </a:solidFill>
              <a:latin typeface="IBM Plex Sans Condensed"/>
            </a:rPr>
            <a:t> y </a:t>
          </a:r>
          <a:r>
            <a:rPr lang="en-US" spc="40" err="1">
              <a:solidFill>
                <a:srgbClr val="FFFFFF"/>
              </a:solidFill>
              <a:latin typeface="IBM Plex Sans Condensed"/>
            </a:rPr>
            <a:t>reducir</a:t>
          </a:r>
          <a:r>
            <a:rPr lang="en-US" spc="40">
              <a:solidFill>
                <a:srgbClr val="FFFFFF"/>
              </a:solidFill>
              <a:latin typeface="IBM Plex Sans Condensed"/>
            </a:rPr>
            <a:t> la carga del </a:t>
          </a:r>
          <a:r>
            <a:rPr lang="en-US" spc="40" err="1">
              <a:solidFill>
                <a:srgbClr val="FFFFFF"/>
              </a:solidFill>
              <a:latin typeface="IBM Plex Sans Condensed"/>
            </a:rPr>
            <a:t>servidor</a:t>
          </a:r>
          <a:r>
            <a:rPr lang="en-US" spc="40">
              <a:solidFill>
                <a:srgbClr val="FFFFFF"/>
              </a:solidFill>
              <a:latin typeface="IBM Plex Sans Condensed"/>
            </a:rPr>
            <a:t>.</a:t>
          </a:r>
          <a:endParaRPr lang="es-419"/>
        </a:p>
      </dgm:t>
    </dgm:pt>
    <dgm:pt modelId="{242BA38E-2C33-4850-BEAC-A5DC1A279AE6}" type="parTrans" cxnId="{CF79F437-9815-4EB0-A92A-F3C2895D964D}">
      <dgm:prSet/>
      <dgm:spPr/>
      <dgm:t>
        <a:bodyPr/>
        <a:lstStyle/>
        <a:p>
          <a:endParaRPr lang="es-419"/>
        </a:p>
      </dgm:t>
    </dgm:pt>
    <dgm:pt modelId="{1DC5CC99-95F9-4C8B-83C4-5D69E8CAAD4A}" type="sibTrans" cxnId="{CF79F437-9815-4EB0-A92A-F3C2895D964D}">
      <dgm:prSet/>
      <dgm:spPr/>
      <dgm:t>
        <a:bodyPr/>
        <a:lstStyle/>
        <a:p>
          <a:endParaRPr lang="es-419"/>
        </a:p>
      </dgm:t>
    </dgm:pt>
    <dgm:pt modelId="{9C5F1DF7-1711-4234-BC3E-61BB21BF24E6}">
      <dgm:prSet phldrT="[Texto]"/>
      <dgm:spPr/>
      <dgm:t>
        <a:bodyPr/>
        <a:lstStyle/>
        <a:p>
          <a:r>
            <a:rPr lang="es-419" b="1" u="sng"/>
            <a:t>Twitter o X actualmente</a:t>
          </a:r>
        </a:p>
        <a:p>
          <a:r>
            <a:rPr lang="es-419"/>
            <a:t>Almacena en caché datos de tendencias, perfiles de usuario y mensajes recientes.</a:t>
          </a:r>
        </a:p>
      </dgm:t>
    </dgm:pt>
    <dgm:pt modelId="{CB23550D-0549-4824-A8FE-2DD6BEBECA8A}" type="parTrans" cxnId="{B57F4C31-4C77-4A02-A2D8-BEA0621A27E9}">
      <dgm:prSet/>
      <dgm:spPr/>
      <dgm:t>
        <a:bodyPr/>
        <a:lstStyle/>
        <a:p>
          <a:endParaRPr lang="es-419"/>
        </a:p>
      </dgm:t>
    </dgm:pt>
    <dgm:pt modelId="{37A78AD7-B3F1-4202-B108-80C50BBDC3D5}" type="sibTrans" cxnId="{B57F4C31-4C77-4A02-A2D8-BEA0621A27E9}">
      <dgm:prSet/>
      <dgm:spPr/>
      <dgm:t>
        <a:bodyPr/>
        <a:lstStyle/>
        <a:p>
          <a:endParaRPr lang="es-419"/>
        </a:p>
      </dgm:t>
    </dgm:pt>
    <dgm:pt modelId="{40D048D3-0A37-48FF-9760-58DDC1D6177C}">
      <dgm:prSet phldrT="[Texto]"/>
      <dgm:spPr/>
      <dgm:t>
        <a:bodyPr/>
        <a:lstStyle/>
        <a:p>
          <a:r>
            <a:rPr lang="es-419" b="1" u="sng" err="1"/>
            <a:t>Youtube</a:t>
          </a:r>
          <a:endParaRPr lang="es-419" b="1" u="sng"/>
        </a:p>
        <a:p>
          <a:r>
            <a:rPr lang="es-419"/>
            <a:t>Almacena en caché metadatos de videos, vistas y datos de suscripciones para una entrega rápida de contenido</a:t>
          </a:r>
        </a:p>
      </dgm:t>
    </dgm:pt>
    <dgm:pt modelId="{D37F0A1A-E8D6-477E-B66B-EFFD93F9F6C2}" type="parTrans" cxnId="{89222363-CBAB-4922-AD46-AA1F17F3F247}">
      <dgm:prSet/>
      <dgm:spPr/>
      <dgm:t>
        <a:bodyPr/>
        <a:lstStyle/>
        <a:p>
          <a:endParaRPr lang="es-419"/>
        </a:p>
      </dgm:t>
    </dgm:pt>
    <dgm:pt modelId="{3E523589-6306-4A02-B1C9-32C078558DD9}" type="sibTrans" cxnId="{89222363-CBAB-4922-AD46-AA1F17F3F247}">
      <dgm:prSet/>
      <dgm:spPr/>
      <dgm:t>
        <a:bodyPr/>
        <a:lstStyle/>
        <a:p>
          <a:endParaRPr lang="es-419"/>
        </a:p>
      </dgm:t>
    </dgm:pt>
    <dgm:pt modelId="{974D7B91-F4E8-471F-A650-217AEF13C1AB}" type="pres">
      <dgm:prSet presAssocID="{B0547F55-661A-42A9-B931-339186A0535D}" presName="Name0" presStyleCnt="0">
        <dgm:presLayoutVars>
          <dgm:chMax val="7"/>
          <dgm:chPref val="7"/>
          <dgm:dir/>
        </dgm:presLayoutVars>
      </dgm:prSet>
      <dgm:spPr/>
    </dgm:pt>
    <dgm:pt modelId="{B624925B-E49B-460D-8A48-1266742CB695}" type="pres">
      <dgm:prSet presAssocID="{B0547F55-661A-42A9-B931-339186A0535D}" presName="Name1" presStyleCnt="0"/>
      <dgm:spPr/>
    </dgm:pt>
    <dgm:pt modelId="{7E925CE6-6939-4A5E-9508-CDFCABCEFDD2}" type="pres">
      <dgm:prSet presAssocID="{B0547F55-661A-42A9-B931-339186A0535D}" presName="cycle" presStyleCnt="0"/>
      <dgm:spPr/>
    </dgm:pt>
    <dgm:pt modelId="{2284E052-E8A7-431B-B258-2B73B67D276A}" type="pres">
      <dgm:prSet presAssocID="{B0547F55-661A-42A9-B931-339186A0535D}" presName="srcNode" presStyleLbl="node1" presStyleIdx="0" presStyleCnt="4"/>
      <dgm:spPr/>
    </dgm:pt>
    <dgm:pt modelId="{A4AE2023-5F6C-4755-86F6-6D2D0EB973D9}" type="pres">
      <dgm:prSet presAssocID="{B0547F55-661A-42A9-B931-339186A0535D}" presName="conn" presStyleLbl="parChTrans1D2" presStyleIdx="0" presStyleCnt="1"/>
      <dgm:spPr/>
    </dgm:pt>
    <dgm:pt modelId="{9E8D6AF9-8064-4AF2-AEA5-C8860A07B553}" type="pres">
      <dgm:prSet presAssocID="{B0547F55-661A-42A9-B931-339186A0535D}" presName="extraNode" presStyleLbl="node1" presStyleIdx="0" presStyleCnt="4"/>
      <dgm:spPr/>
    </dgm:pt>
    <dgm:pt modelId="{84E36AB0-BAD3-4BD8-BFD7-154554656345}" type="pres">
      <dgm:prSet presAssocID="{B0547F55-661A-42A9-B931-339186A0535D}" presName="dstNode" presStyleLbl="node1" presStyleIdx="0" presStyleCnt="4"/>
      <dgm:spPr/>
    </dgm:pt>
    <dgm:pt modelId="{E9354BF1-B160-499C-B736-BBB022C42A52}" type="pres">
      <dgm:prSet presAssocID="{0238FE00-DCAD-4D77-B1ED-F6C91E85CCFA}" presName="text_1" presStyleLbl="node1" presStyleIdx="0" presStyleCnt="4" custLinFactNeighborX="-881" custLinFactNeighborY="-11902">
        <dgm:presLayoutVars>
          <dgm:bulletEnabled val="1"/>
        </dgm:presLayoutVars>
      </dgm:prSet>
      <dgm:spPr/>
    </dgm:pt>
    <dgm:pt modelId="{249E76C1-BB02-46B8-B2B6-40F79A3AFE19}" type="pres">
      <dgm:prSet presAssocID="{0238FE00-DCAD-4D77-B1ED-F6C91E85CCFA}" presName="accent_1" presStyleCnt="0"/>
      <dgm:spPr/>
    </dgm:pt>
    <dgm:pt modelId="{FC4786CE-D039-4568-A7ED-62E9E4935926}" type="pres">
      <dgm:prSet presAssocID="{0238FE00-DCAD-4D77-B1ED-F6C91E85CCFA}" presName="accentRepeatNode" presStyleLbl="solidFgAcc1" presStyleIdx="0" presStyleCnt="4"/>
      <dgm:spPr>
        <a:blipFill rotWithShape="0">
          <a:blip xmlns:r="http://schemas.openxmlformats.org/officeDocument/2006/relationships" r:embed="rId1"/>
          <a:srcRect/>
          <a:stretch>
            <a:fillRect l="-17000" r="-17000"/>
          </a:stretch>
        </a:blipFill>
      </dgm:spPr>
    </dgm:pt>
    <dgm:pt modelId="{CF8B27F0-93CF-4FF2-AEBF-F2451D06B9DF}" type="pres">
      <dgm:prSet presAssocID="{7EF4F805-582C-4272-92CE-133BA0549489}" presName="text_2" presStyleLbl="node1" presStyleIdx="1" presStyleCnt="4">
        <dgm:presLayoutVars>
          <dgm:bulletEnabled val="1"/>
        </dgm:presLayoutVars>
      </dgm:prSet>
      <dgm:spPr/>
    </dgm:pt>
    <dgm:pt modelId="{EBE1CDE9-002D-4EC6-98FA-453A5F07EC6C}" type="pres">
      <dgm:prSet presAssocID="{7EF4F805-582C-4272-92CE-133BA0549489}" presName="accent_2" presStyleCnt="0"/>
      <dgm:spPr/>
    </dgm:pt>
    <dgm:pt modelId="{A4229396-B5CA-490C-AC9A-395AB291628A}" type="pres">
      <dgm:prSet presAssocID="{7EF4F805-582C-4272-92CE-133BA0549489}" presName="accentRepeatNode" presStyleLbl="solidFgAcc1" presStyleIdx="1" presStyleCnt="4"/>
      <dgm:spPr>
        <a:blipFill rotWithShape="0">
          <a:blip xmlns:r="http://schemas.openxmlformats.org/officeDocument/2006/relationships" r:embed="rId2"/>
          <a:srcRect/>
          <a:stretch>
            <a:fillRect l="-3000" r="-3000"/>
          </a:stretch>
        </a:blipFill>
      </dgm:spPr>
    </dgm:pt>
    <dgm:pt modelId="{C8F51B7F-77F4-40B9-A3C6-FCD344D12506}" type="pres">
      <dgm:prSet presAssocID="{9C5F1DF7-1711-4234-BC3E-61BB21BF24E6}" presName="text_3" presStyleLbl="node1" presStyleIdx="2" presStyleCnt="4">
        <dgm:presLayoutVars>
          <dgm:bulletEnabled val="1"/>
        </dgm:presLayoutVars>
      </dgm:prSet>
      <dgm:spPr/>
    </dgm:pt>
    <dgm:pt modelId="{50AF5470-18AA-4580-BEBC-6BCB1B2C6D5F}" type="pres">
      <dgm:prSet presAssocID="{9C5F1DF7-1711-4234-BC3E-61BB21BF24E6}" presName="accent_3" presStyleCnt="0"/>
      <dgm:spPr/>
    </dgm:pt>
    <dgm:pt modelId="{5189A3CF-FE68-4710-80EE-D4EF9B3A0186}" type="pres">
      <dgm:prSet presAssocID="{9C5F1DF7-1711-4234-BC3E-61BB21BF24E6}" presName="accentRepeatNode" presStyleLbl="solidFgAcc1" presStyleIdx="2" presStyleCnt="4"/>
      <dgm:spPr>
        <a:blipFill rotWithShape="0">
          <a:blip xmlns:r="http://schemas.openxmlformats.org/officeDocument/2006/relationships" r:embed="rId3"/>
          <a:srcRect/>
          <a:stretch>
            <a:fillRect l="-25000" r="-25000"/>
          </a:stretch>
        </a:blipFill>
      </dgm:spPr>
    </dgm:pt>
    <dgm:pt modelId="{2F3575AF-66F4-4C10-9322-2C95D47915F1}" type="pres">
      <dgm:prSet presAssocID="{40D048D3-0A37-48FF-9760-58DDC1D6177C}" presName="text_4" presStyleLbl="node1" presStyleIdx="3" presStyleCnt="4">
        <dgm:presLayoutVars>
          <dgm:bulletEnabled val="1"/>
        </dgm:presLayoutVars>
      </dgm:prSet>
      <dgm:spPr/>
    </dgm:pt>
    <dgm:pt modelId="{2F7B03E8-869F-4B5A-BE4C-9332783FD326}" type="pres">
      <dgm:prSet presAssocID="{40D048D3-0A37-48FF-9760-58DDC1D6177C}" presName="accent_4" presStyleCnt="0"/>
      <dgm:spPr/>
    </dgm:pt>
    <dgm:pt modelId="{434CECE3-6E68-4260-BB83-1F9BC8C636EA}" type="pres">
      <dgm:prSet presAssocID="{40D048D3-0A37-48FF-9760-58DDC1D6177C}" presName="accentRepeatNode" presStyleLbl="solidFgAcc1" presStyleIdx="3" presStyleCnt="4"/>
      <dgm:spPr>
        <a:blipFill rotWithShape="0">
          <a:blip xmlns:r="http://schemas.openxmlformats.org/officeDocument/2006/relationships" r:embed="rId4"/>
          <a:srcRect/>
          <a:stretch>
            <a:fillRect l="-33000" r="-33000"/>
          </a:stretch>
        </a:blipFill>
      </dgm:spPr>
    </dgm:pt>
  </dgm:ptLst>
  <dgm:cxnLst>
    <dgm:cxn modelId="{64822506-5D8D-4B3D-A972-888C2BA7B22D}" type="presOf" srcId="{B0547F55-661A-42A9-B931-339186A0535D}" destId="{974D7B91-F4E8-471F-A650-217AEF13C1AB}" srcOrd="0" destOrd="0" presId="urn:microsoft.com/office/officeart/2008/layout/VerticalCurvedList"/>
    <dgm:cxn modelId="{99F0AC1F-394E-45E3-9510-760175A0638D}" type="presOf" srcId="{A89D35F3-2759-4DB2-9AF3-FBC6DBB5D603}" destId="{A4AE2023-5F6C-4755-86F6-6D2D0EB973D9}" srcOrd="0" destOrd="0" presId="urn:microsoft.com/office/officeart/2008/layout/VerticalCurvedList"/>
    <dgm:cxn modelId="{8A2C8D2C-619E-443F-A0EA-63EA5A115E96}" type="presOf" srcId="{40D048D3-0A37-48FF-9760-58DDC1D6177C}" destId="{2F3575AF-66F4-4C10-9322-2C95D47915F1}" srcOrd="0" destOrd="0" presId="urn:microsoft.com/office/officeart/2008/layout/VerticalCurvedList"/>
    <dgm:cxn modelId="{B57F4C31-4C77-4A02-A2D8-BEA0621A27E9}" srcId="{B0547F55-661A-42A9-B931-339186A0535D}" destId="{9C5F1DF7-1711-4234-BC3E-61BB21BF24E6}" srcOrd="2" destOrd="0" parTransId="{CB23550D-0549-4824-A8FE-2DD6BEBECA8A}" sibTransId="{37A78AD7-B3F1-4202-B108-80C50BBDC3D5}"/>
    <dgm:cxn modelId="{CF79F437-9815-4EB0-A92A-F3C2895D964D}" srcId="{B0547F55-661A-42A9-B931-339186A0535D}" destId="{7EF4F805-582C-4272-92CE-133BA0549489}" srcOrd="1" destOrd="0" parTransId="{242BA38E-2C33-4850-BEAC-A5DC1A279AE6}" sibTransId="{1DC5CC99-95F9-4C8B-83C4-5D69E8CAAD4A}"/>
    <dgm:cxn modelId="{A8B6FB5B-A055-4AB1-A2FA-464F5464B6A9}" type="presOf" srcId="{9C5F1DF7-1711-4234-BC3E-61BB21BF24E6}" destId="{C8F51B7F-77F4-40B9-A3C6-FCD344D12506}" srcOrd="0" destOrd="0" presId="urn:microsoft.com/office/officeart/2008/layout/VerticalCurvedList"/>
    <dgm:cxn modelId="{89222363-CBAB-4922-AD46-AA1F17F3F247}" srcId="{B0547F55-661A-42A9-B931-339186A0535D}" destId="{40D048D3-0A37-48FF-9760-58DDC1D6177C}" srcOrd="3" destOrd="0" parTransId="{D37F0A1A-E8D6-477E-B66B-EFFD93F9F6C2}" sibTransId="{3E523589-6306-4A02-B1C9-32C078558DD9}"/>
    <dgm:cxn modelId="{377F8E74-049C-40D8-8070-9D998E25196C}" srcId="{B0547F55-661A-42A9-B931-339186A0535D}" destId="{0238FE00-DCAD-4D77-B1ED-F6C91E85CCFA}" srcOrd="0" destOrd="0" parTransId="{C76C20FA-7911-4661-834B-4321F901EA4C}" sibTransId="{A89D35F3-2759-4DB2-9AF3-FBC6DBB5D603}"/>
    <dgm:cxn modelId="{0EF68A78-3D32-4A66-A2AE-D240EA1E8F72}" type="presOf" srcId="{0238FE00-DCAD-4D77-B1ED-F6C91E85CCFA}" destId="{E9354BF1-B160-499C-B736-BBB022C42A52}" srcOrd="0" destOrd="0" presId="urn:microsoft.com/office/officeart/2008/layout/VerticalCurvedList"/>
    <dgm:cxn modelId="{50B44594-380A-4C59-8993-A31754D7B12C}" type="presOf" srcId="{7EF4F805-582C-4272-92CE-133BA0549489}" destId="{CF8B27F0-93CF-4FF2-AEBF-F2451D06B9DF}" srcOrd="0" destOrd="0" presId="urn:microsoft.com/office/officeart/2008/layout/VerticalCurvedList"/>
    <dgm:cxn modelId="{593F05C3-D58A-4938-8C4E-02CF25054341}" type="presParOf" srcId="{974D7B91-F4E8-471F-A650-217AEF13C1AB}" destId="{B624925B-E49B-460D-8A48-1266742CB695}" srcOrd="0" destOrd="0" presId="urn:microsoft.com/office/officeart/2008/layout/VerticalCurvedList"/>
    <dgm:cxn modelId="{FCB50599-CFB1-49B4-9085-F1B40D0477A0}" type="presParOf" srcId="{B624925B-E49B-460D-8A48-1266742CB695}" destId="{7E925CE6-6939-4A5E-9508-CDFCABCEFDD2}" srcOrd="0" destOrd="0" presId="urn:microsoft.com/office/officeart/2008/layout/VerticalCurvedList"/>
    <dgm:cxn modelId="{8AA68BF2-C23B-4077-930E-83A9C0D38C2A}" type="presParOf" srcId="{7E925CE6-6939-4A5E-9508-CDFCABCEFDD2}" destId="{2284E052-E8A7-431B-B258-2B73B67D276A}" srcOrd="0" destOrd="0" presId="urn:microsoft.com/office/officeart/2008/layout/VerticalCurvedList"/>
    <dgm:cxn modelId="{575E624F-E44C-429A-9FCB-6433244AB047}" type="presParOf" srcId="{7E925CE6-6939-4A5E-9508-CDFCABCEFDD2}" destId="{A4AE2023-5F6C-4755-86F6-6D2D0EB973D9}" srcOrd="1" destOrd="0" presId="urn:microsoft.com/office/officeart/2008/layout/VerticalCurvedList"/>
    <dgm:cxn modelId="{31A29E5C-01BF-4E2A-AEED-314B35102FCF}" type="presParOf" srcId="{7E925CE6-6939-4A5E-9508-CDFCABCEFDD2}" destId="{9E8D6AF9-8064-4AF2-AEA5-C8860A07B553}" srcOrd="2" destOrd="0" presId="urn:microsoft.com/office/officeart/2008/layout/VerticalCurvedList"/>
    <dgm:cxn modelId="{24164389-195C-423D-B430-617D1C52DB47}" type="presParOf" srcId="{7E925CE6-6939-4A5E-9508-CDFCABCEFDD2}" destId="{84E36AB0-BAD3-4BD8-BFD7-154554656345}" srcOrd="3" destOrd="0" presId="urn:microsoft.com/office/officeart/2008/layout/VerticalCurvedList"/>
    <dgm:cxn modelId="{EF45D12F-4B8E-4871-A6D6-99FFB0571679}" type="presParOf" srcId="{B624925B-E49B-460D-8A48-1266742CB695}" destId="{E9354BF1-B160-499C-B736-BBB022C42A52}" srcOrd="1" destOrd="0" presId="urn:microsoft.com/office/officeart/2008/layout/VerticalCurvedList"/>
    <dgm:cxn modelId="{647F4966-C959-480E-81F8-45FC05A84BF9}" type="presParOf" srcId="{B624925B-E49B-460D-8A48-1266742CB695}" destId="{249E76C1-BB02-46B8-B2B6-40F79A3AFE19}" srcOrd="2" destOrd="0" presId="urn:microsoft.com/office/officeart/2008/layout/VerticalCurvedList"/>
    <dgm:cxn modelId="{B7A9C4E6-1E35-494C-A0AC-0FD6F4320BDC}" type="presParOf" srcId="{249E76C1-BB02-46B8-B2B6-40F79A3AFE19}" destId="{FC4786CE-D039-4568-A7ED-62E9E4935926}" srcOrd="0" destOrd="0" presId="urn:microsoft.com/office/officeart/2008/layout/VerticalCurvedList"/>
    <dgm:cxn modelId="{82963FED-5C53-438E-A129-96CBDC37E6E1}" type="presParOf" srcId="{B624925B-E49B-460D-8A48-1266742CB695}" destId="{CF8B27F0-93CF-4FF2-AEBF-F2451D06B9DF}" srcOrd="3" destOrd="0" presId="urn:microsoft.com/office/officeart/2008/layout/VerticalCurvedList"/>
    <dgm:cxn modelId="{4700F983-1194-4F07-BC0E-D87D489685A5}" type="presParOf" srcId="{B624925B-E49B-460D-8A48-1266742CB695}" destId="{EBE1CDE9-002D-4EC6-98FA-453A5F07EC6C}" srcOrd="4" destOrd="0" presId="urn:microsoft.com/office/officeart/2008/layout/VerticalCurvedList"/>
    <dgm:cxn modelId="{B2CAA7D8-E5FB-45E0-ABED-1CFB8A72AE7E}" type="presParOf" srcId="{EBE1CDE9-002D-4EC6-98FA-453A5F07EC6C}" destId="{A4229396-B5CA-490C-AC9A-395AB291628A}" srcOrd="0" destOrd="0" presId="urn:microsoft.com/office/officeart/2008/layout/VerticalCurvedList"/>
    <dgm:cxn modelId="{876B1AB7-3C7D-4418-AD0B-AFBD70BEE66B}" type="presParOf" srcId="{B624925B-E49B-460D-8A48-1266742CB695}" destId="{C8F51B7F-77F4-40B9-A3C6-FCD344D12506}" srcOrd="5" destOrd="0" presId="urn:microsoft.com/office/officeart/2008/layout/VerticalCurvedList"/>
    <dgm:cxn modelId="{DE3CD7B7-2139-4045-A887-48E82B648438}" type="presParOf" srcId="{B624925B-E49B-460D-8A48-1266742CB695}" destId="{50AF5470-18AA-4580-BEBC-6BCB1B2C6D5F}" srcOrd="6" destOrd="0" presId="urn:microsoft.com/office/officeart/2008/layout/VerticalCurvedList"/>
    <dgm:cxn modelId="{C77B24F6-B5E8-43E6-9F86-7286A08ECC56}" type="presParOf" srcId="{50AF5470-18AA-4580-BEBC-6BCB1B2C6D5F}" destId="{5189A3CF-FE68-4710-80EE-D4EF9B3A0186}" srcOrd="0" destOrd="0" presId="urn:microsoft.com/office/officeart/2008/layout/VerticalCurvedList"/>
    <dgm:cxn modelId="{1B79F438-EC6A-4C6E-AA96-3096A2B3EC4E}" type="presParOf" srcId="{B624925B-E49B-460D-8A48-1266742CB695}" destId="{2F3575AF-66F4-4C10-9322-2C95D47915F1}" srcOrd="7" destOrd="0" presId="urn:microsoft.com/office/officeart/2008/layout/VerticalCurvedList"/>
    <dgm:cxn modelId="{A70A4130-0E67-4A2B-9DE4-F4A38A3128DD}" type="presParOf" srcId="{B624925B-E49B-460D-8A48-1266742CB695}" destId="{2F7B03E8-869F-4B5A-BE4C-9332783FD326}" srcOrd="8" destOrd="0" presId="urn:microsoft.com/office/officeart/2008/layout/VerticalCurvedList"/>
    <dgm:cxn modelId="{D1D5F11B-B7B1-45D4-A0DE-1AE5F51E958A}" type="presParOf" srcId="{2F7B03E8-869F-4B5A-BE4C-9332783FD326}" destId="{434CECE3-6E68-4260-BB83-1F9BC8C636EA}"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547F55-661A-42A9-B931-339186A0535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419"/>
        </a:p>
      </dgm:t>
    </dgm:pt>
    <dgm:pt modelId="{0238FE00-DCAD-4D77-B1ED-F6C91E85CCFA}">
      <dgm:prSet phldrT="[Texto]"/>
      <dgm:spPr/>
      <dgm:t>
        <a:bodyPr/>
        <a:lstStyle/>
        <a:p>
          <a:r>
            <a:rPr lang="es-419" b="1" i="0"/>
            <a:t>Portales Gubernamentales</a:t>
          </a:r>
          <a:r>
            <a:rPr lang="en-US" spc="40">
              <a:solidFill>
                <a:srgbClr val="FFFFFF"/>
              </a:solidFill>
              <a:latin typeface="IBM Plex Sans Condensed"/>
            </a:rPr>
            <a:t>.</a:t>
          </a:r>
          <a:endParaRPr lang="es-419"/>
        </a:p>
      </dgm:t>
    </dgm:pt>
    <dgm:pt modelId="{C76C20FA-7911-4661-834B-4321F901EA4C}" type="parTrans" cxnId="{377F8E74-049C-40D8-8070-9D998E25196C}">
      <dgm:prSet/>
      <dgm:spPr/>
      <dgm:t>
        <a:bodyPr/>
        <a:lstStyle/>
        <a:p>
          <a:endParaRPr lang="es-419"/>
        </a:p>
      </dgm:t>
    </dgm:pt>
    <dgm:pt modelId="{A89D35F3-2759-4DB2-9AF3-FBC6DBB5D603}" type="sibTrans" cxnId="{377F8E74-049C-40D8-8070-9D998E25196C}">
      <dgm:prSet/>
      <dgm:spPr/>
      <dgm:t>
        <a:bodyPr/>
        <a:lstStyle/>
        <a:p>
          <a:endParaRPr lang="es-419"/>
        </a:p>
      </dgm:t>
    </dgm:pt>
    <dgm:pt modelId="{7EF4F805-582C-4272-92CE-133BA0549489}">
      <dgm:prSet phldrT="[Texto]"/>
      <dgm:spPr/>
      <dgm:t>
        <a:bodyPr/>
        <a:lstStyle/>
        <a:p>
          <a:r>
            <a:rPr lang="es-419" b="1"/>
            <a:t>Información meteorológica.</a:t>
          </a:r>
          <a:endParaRPr lang="es-419" b="1" u="sng"/>
        </a:p>
      </dgm:t>
    </dgm:pt>
    <dgm:pt modelId="{242BA38E-2C33-4850-BEAC-A5DC1A279AE6}" type="parTrans" cxnId="{CF79F437-9815-4EB0-A92A-F3C2895D964D}">
      <dgm:prSet/>
      <dgm:spPr/>
      <dgm:t>
        <a:bodyPr/>
        <a:lstStyle/>
        <a:p>
          <a:endParaRPr lang="es-419"/>
        </a:p>
      </dgm:t>
    </dgm:pt>
    <dgm:pt modelId="{1DC5CC99-95F9-4C8B-83C4-5D69E8CAAD4A}" type="sibTrans" cxnId="{CF79F437-9815-4EB0-A92A-F3C2895D964D}">
      <dgm:prSet/>
      <dgm:spPr/>
      <dgm:t>
        <a:bodyPr/>
        <a:lstStyle/>
        <a:p>
          <a:endParaRPr lang="es-419"/>
        </a:p>
      </dgm:t>
    </dgm:pt>
    <dgm:pt modelId="{9C5F1DF7-1711-4234-BC3E-61BB21BF24E6}">
      <dgm:prSet phldrT="[Texto]"/>
      <dgm:spPr/>
      <dgm:t>
        <a:bodyPr/>
        <a:lstStyle/>
        <a:p>
          <a:r>
            <a:rPr lang="es-419" b="1"/>
            <a:t>Registros públicos. </a:t>
          </a:r>
        </a:p>
      </dgm:t>
    </dgm:pt>
    <dgm:pt modelId="{CB23550D-0549-4824-A8FE-2DD6BEBECA8A}" type="parTrans" cxnId="{B57F4C31-4C77-4A02-A2D8-BEA0621A27E9}">
      <dgm:prSet/>
      <dgm:spPr/>
      <dgm:t>
        <a:bodyPr/>
        <a:lstStyle/>
        <a:p>
          <a:endParaRPr lang="es-419"/>
        </a:p>
      </dgm:t>
    </dgm:pt>
    <dgm:pt modelId="{37A78AD7-B3F1-4202-B108-80C50BBDC3D5}" type="sibTrans" cxnId="{B57F4C31-4C77-4A02-A2D8-BEA0621A27E9}">
      <dgm:prSet/>
      <dgm:spPr/>
      <dgm:t>
        <a:bodyPr/>
        <a:lstStyle/>
        <a:p>
          <a:endParaRPr lang="es-419"/>
        </a:p>
      </dgm:t>
    </dgm:pt>
    <dgm:pt modelId="{40D048D3-0A37-48FF-9760-58DDC1D6177C}">
      <dgm:prSet phldrT="[Texto]"/>
      <dgm:spPr/>
      <dgm:t>
        <a:bodyPr/>
        <a:lstStyle/>
        <a:p>
          <a:r>
            <a:rPr lang="es-419" b="1" i="0"/>
            <a:t>Almacenamiento y Distribución de Datos Geoespaciales.</a:t>
          </a:r>
          <a:endParaRPr lang="es-419" b="1" u="sng"/>
        </a:p>
      </dgm:t>
    </dgm:pt>
    <dgm:pt modelId="{D37F0A1A-E8D6-477E-B66B-EFFD93F9F6C2}" type="parTrans" cxnId="{89222363-CBAB-4922-AD46-AA1F17F3F247}">
      <dgm:prSet/>
      <dgm:spPr/>
      <dgm:t>
        <a:bodyPr/>
        <a:lstStyle/>
        <a:p>
          <a:endParaRPr lang="es-419"/>
        </a:p>
      </dgm:t>
    </dgm:pt>
    <dgm:pt modelId="{3E523589-6306-4A02-B1C9-32C078558DD9}" type="sibTrans" cxnId="{89222363-CBAB-4922-AD46-AA1F17F3F247}">
      <dgm:prSet/>
      <dgm:spPr/>
      <dgm:t>
        <a:bodyPr/>
        <a:lstStyle/>
        <a:p>
          <a:endParaRPr lang="es-419"/>
        </a:p>
      </dgm:t>
    </dgm:pt>
    <dgm:pt modelId="{974D7B91-F4E8-471F-A650-217AEF13C1AB}" type="pres">
      <dgm:prSet presAssocID="{B0547F55-661A-42A9-B931-339186A0535D}" presName="Name0" presStyleCnt="0">
        <dgm:presLayoutVars>
          <dgm:chMax val="7"/>
          <dgm:chPref val="7"/>
          <dgm:dir val="rev"/>
        </dgm:presLayoutVars>
      </dgm:prSet>
      <dgm:spPr/>
    </dgm:pt>
    <dgm:pt modelId="{B624925B-E49B-460D-8A48-1266742CB695}" type="pres">
      <dgm:prSet presAssocID="{B0547F55-661A-42A9-B931-339186A0535D}" presName="Name1" presStyleCnt="0"/>
      <dgm:spPr/>
    </dgm:pt>
    <dgm:pt modelId="{7E925CE6-6939-4A5E-9508-CDFCABCEFDD2}" type="pres">
      <dgm:prSet presAssocID="{B0547F55-661A-42A9-B931-339186A0535D}" presName="cycle" presStyleCnt="0"/>
      <dgm:spPr/>
    </dgm:pt>
    <dgm:pt modelId="{2284E052-E8A7-431B-B258-2B73B67D276A}" type="pres">
      <dgm:prSet presAssocID="{B0547F55-661A-42A9-B931-339186A0535D}" presName="srcNode" presStyleLbl="node1" presStyleIdx="0" presStyleCnt="4"/>
      <dgm:spPr/>
    </dgm:pt>
    <dgm:pt modelId="{A4AE2023-5F6C-4755-86F6-6D2D0EB973D9}" type="pres">
      <dgm:prSet presAssocID="{B0547F55-661A-42A9-B931-339186A0535D}" presName="conn" presStyleLbl="parChTrans1D2" presStyleIdx="0" presStyleCnt="1"/>
      <dgm:spPr/>
    </dgm:pt>
    <dgm:pt modelId="{9E8D6AF9-8064-4AF2-AEA5-C8860A07B553}" type="pres">
      <dgm:prSet presAssocID="{B0547F55-661A-42A9-B931-339186A0535D}" presName="extraNode" presStyleLbl="node1" presStyleIdx="0" presStyleCnt="4"/>
      <dgm:spPr/>
    </dgm:pt>
    <dgm:pt modelId="{84E36AB0-BAD3-4BD8-BFD7-154554656345}" type="pres">
      <dgm:prSet presAssocID="{B0547F55-661A-42A9-B931-339186A0535D}" presName="dstNode" presStyleLbl="node1" presStyleIdx="0" presStyleCnt="4"/>
      <dgm:spPr/>
    </dgm:pt>
    <dgm:pt modelId="{E9354BF1-B160-499C-B736-BBB022C42A52}" type="pres">
      <dgm:prSet presAssocID="{0238FE00-DCAD-4D77-B1ED-F6C91E85CCFA}" presName="text_1" presStyleLbl="node1" presStyleIdx="0" presStyleCnt="4" custLinFactNeighborX="-881" custLinFactNeighborY="-11902">
        <dgm:presLayoutVars>
          <dgm:bulletEnabled val="1"/>
        </dgm:presLayoutVars>
      </dgm:prSet>
      <dgm:spPr/>
    </dgm:pt>
    <dgm:pt modelId="{249E76C1-BB02-46B8-B2B6-40F79A3AFE19}" type="pres">
      <dgm:prSet presAssocID="{0238FE00-DCAD-4D77-B1ED-F6C91E85CCFA}" presName="accent_1" presStyleCnt="0"/>
      <dgm:spPr/>
    </dgm:pt>
    <dgm:pt modelId="{FC4786CE-D039-4568-A7ED-62E9E4935926}" type="pres">
      <dgm:prSet presAssocID="{0238FE00-DCAD-4D77-B1ED-F6C91E85CCFA}" presName="accentRepeatNode" presStyleLbl="solidFgAcc1" presStyleIdx="0" presStyleCnt="4"/>
      <dgm:spPr>
        <a:solidFill>
          <a:schemeClr val="tx2">
            <a:lumMod val="40000"/>
            <a:lumOff val="60000"/>
          </a:schemeClr>
        </a:solidFill>
      </dgm:spPr>
    </dgm:pt>
    <dgm:pt modelId="{CF8B27F0-93CF-4FF2-AEBF-F2451D06B9DF}" type="pres">
      <dgm:prSet presAssocID="{7EF4F805-582C-4272-92CE-133BA0549489}" presName="text_2" presStyleLbl="node1" presStyleIdx="1" presStyleCnt="4">
        <dgm:presLayoutVars>
          <dgm:bulletEnabled val="1"/>
        </dgm:presLayoutVars>
      </dgm:prSet>
      <dgm:spPr/>
    </dgm:pt>
    <dgm:pt modelId="{EBE1CDE9-002D-4EC6-98FA-453A5F07EC6C}" type="pres">
      <dgm:prSet presAssocID="{7EF4F805-582C-4272-92CE-133BA0549489}" presName="accent_2" presStyleCnt="0"/>
      <dgm:spPr/>
    </dgm:pt>
    <dgm:pt modelId="{A4229396-B5CA-490C-AC9A-395AB291628A}" type="pres">
      <dgm:prSet presAssocID="{7EF4F805-582C-4272-92CE-133BA0549489}" presName="accentRepeatNode" presStyleLbl="solidFgAcc1" presStyleIdx="1" presStyleCnt="4"/>
      <dgm:spPr>
        <a:solidFill>
          <a:schemeClr val="accent2">
            <a:lumMod val="60000"/>
            <a:lumOff val="40000"/>
          </a:schemeClr>
        </a:solidFill>
      </dgm:spPr>
    </dgm:pt>
    <dgm:pt modelId="{C8F51B7F-77F4-40B9-A3C6-FCD344D12506}" type="pres">
      <dgm:prSet presAssocID="{9C5F1DF7-1711-4234-BC3E-61BB21BF24E6}" presName="text_3" presStyleLbl="node1" presStyleIdx="2" presStyleCnt="4">
        <dgm:presLayoutVars>
          <dgm:bulletEnabled val="1"/>
        </dgm:presLayoutVars>
      </dgm:prSet>
      <dgm:spPr/>
    </dgm:pt>
    <dgm:pt modelId="{50AF5470-18AA-4580-BEBC-6BCB1B2C6D5F}" type="pres">
      <dgm:prSet presAssocID="{9C5F1DF7-1711-4234-BC3E-61BB21BF24E6}" presName="accent_3" presStyleCnt="0"/>
      <dgm:spPr/>
    </dgm:pt>
    <dgm:pt modelId="{5189A3CF-FE68-4710-80EE-D4EF9B3A0186}" type="pres">
      <dgm:prSet presAssocID="{9C5F1DF7-1711-4234-BC3E-61BB21BF24E6}" presName="accentRepeatNode" presStyleLbl="solidFgAcc1" presStyleIdx="2" presStyleCnt="4"/>
      <dgm:spPr>
        <a:solidFill>
          <a:schemeClr val="accent1">
            <a:lumMod val="60000"/>
            <a:lumOff val="40000"/>
          </a:schemeClr>
        </a:solidFill>
      </dgm:spPr>
    </dgm:pt>
    <dgm:pt modelId="{2F3575AF-66F4-4C10-9322-2C95D47915F1}" type="pres">
      <dgm:prSet presAssocID="{40D048D3-0A37-48FF-9760-58DDC1D6177C}" presName="text_4" presStyleLbl="node1" presStyleIdx="3" presStyleCnt="4">
        <dgm:presLayoutVars>
          <dgm:bulletEnabled val="1"/>
        </dgm:presLayoutVars>
      </dgm:prSet>
      <dgm:spPr/>
    </dgm:pt>
    <dgm:pt modelId="{2F7B03E8-869F-4B5A-BE4C-9332783FD326}" type="pres">
      <dgm:prSet presAssocID="{40D048D3-0A37-48FF-9760-58DDC1D6177C}" presName="accent_4" presStyleCnt="0"/>
      <dgm:spPr/>
    </dgm:pt>
    <dgm:pt modelId="{434CECE3-6E68-4260-BB83-1F9BC8C636EA}" type="pres">
      <dgm:prSet presAssocID="{40D048D3-0A37-48FF-9760-58DDC1D6177C}" presName="accentRepeatNode" presStyleLbl="solidFgAcc1" presStyleIdx="3" presStyleCnt="4"/>
      <dgm:spPr>
        <a:solidFill>
          <a:schemeClr val="accent2">
            <a:lumMod val="60000"/>
            <a:lumOff val="40000"/>
          </a:schemeClr>
        </a:solidFill>
      </dgm:spPr>
    </dgm:pt>
  </dgm:ptLst>
  <dgm:cxnLst>
    <dgm:cxn modelId="{64822506-5D8D-4B3D-A972-888C2BA7B22D}" type="presOf" srcId="{B0547F55-661A-42A9-B931-339186A0535D}" destId="{974D7B91-F4E8-471F-A650-217AEF13C1AB}" srcOrd="0" destOrd="0" presId="urn:microsoft.com/office/officeart/2008/layout/VerticalCurvedList"/>
    <dgm:cxn modelId="{99F0AC1F-394E-45E3-9510-760175A0638D}" type="presOf" srcId="{A89D35F3-2759-4DB2-9AF3-FBC6DBB5D603}" destId="{A4AE2023-5F6C-4755-86F6-6D2D0EB973D9}" srcOrd="0" destOrd="0" presId="urn:microsoft.com/office/officeart/2008/layout/VerticalCurvedList"/>
    <dgm:cxn modelId="{8A2C8D2C-619E-443F-A0EA-63EA5A115E96}" type="presOf" srcId="{40D048D3-0A37-48FF-9760-58DDC1D6177C}" destId="{2F3575AF-66F4-4C10-9322-2C95D47915F1}" srcOrd="0" destOrd="0" presId="urn:microsoft.com/office/officeart/2008/layout/VerticalCurvedList"/>
    <dgm:cxn modelId="{B57F4C31-4C77-4A02-A2D8-BEA0621A27E9}" srcId="{B0547F55-661A-42A9-B931-339186A0535D}" destId="{9C5F1DF7-1711-4234-BC3E-61BB21BF24E6}" srcOrd="2" destOrd="0" parTransId="{CB23550D-0549-4824-A8FE-2DD6BEBECA8A}" sibTransId="{37A78AD7-B3F1-4202-B108-80C50BBDC3D5}"/>
    <dgm:cxn modelId="{CF79F437-9815-4EB0-A92A-F3C2895D964D}" srcId="{B0547F55-661A-42A9-B931-339186A0535D}" destId="{7EF4F805-582C-4272-92CE-133BA0549489}" srcOrd="1" destOrd="0" parTransId="{242BA38E-2C33-4850-BEAC-A5DC1A279AE6}" sibTransId="{1DC5CC99-95F9-4C8B-83C4-5D69E8CAAD4A}"/>
    <dgm:cxn modelId="{A8B6FB5B-A055-4AB1-A2FA-464F5464B6A9}" type="presOf" srcId="{9C5F1DF7-1711-4234-BC3E-61BB21BF24E6}" destId="{C8F51B7F-77F4-40B9-A3C6-FCD344D12506}" srcOrd="0" destOrd="0" presId="urn:microsoft.com/office/officeart/2008/layout/VerticalCurvedList"/>
    <dgm:cxn modelId="{89222363-CBAB-4922-AD46-AA1F17F3F247}" srcId="{B0547F55-661A-42A9-B931-339186A0535D}" destId="{40D048D3-0A37-48FF-9760-58DDC1D6177C}" srcOrd="3" destOrd="0" parTransId="{D37F0A1A-E8D6-477E-B66B-EFFD93F9F6C2}" sibTransId="{3E523589-6306-4A02-B1C9-32C078558DD9}"/>
    <dgm:cxn modelId="{377F8E74-049C-40D8-8070-9D998E25196C}" srcId="{B0547F55-661A-42A9-B931-339186A0535D}" destId="{0238FE00-DCAD-4D77-B1ED-F6C91E85CCFA}" srcOrd="0" destOrd="0" parTransId="{C76C20FA-7911-4661-834B-4321F901EA4C}" sibTransId="{A89D35F3-2759-4DB2-9AF3-FBC6DBB5D603}"/>
    <dgm:cxn modelId="{0EF68A78-3D32-4A66-A2AE-D240EA1E8F72}" type="presOf" srcId="{0238FE00-DCAD-4D77-B1ED-F6C91E85CCFA}" destId="{E9354BF1-B160-499C-B736-BBB022C42A52}" srcOrd="0" destOrd="0" presId="urn:microsoft.com/office/officeart/2008/layout/VerticalCurvedList"/>
    <dgm:cxn modelId="{50B44594-380A-4C59-8993-A31754D7B12C}" type="presOf" srcId="{7EF4F805-582C-4272-92CE-133BA0549489}" destId="{CF8B27F0-93CF-4FF2-AEBF-F2451D06B9DF}" srcOrd="0" destOrd="0" presId="urn:microsoft.com/office/officeart/2008/layout/VerticalCurvedList"/>
    <dgm:cxn modelId="{593F05C3-D58A-4938-8C4E-02CF25054341}" type="presParOf" srcId="{974D7B91-F4E8-471F-A650-217AEF13C1AB}" destId="{B624925B-E49B-460D-8A48-1266742CB695}" srcOrd="0" destOrd="0" presId="urn:microsoft.com/office/officeart/2008/layout/VerticalCurvedList"/>
    <dgm:cxn modelId="{FCB50599-CFB1-49B4-9085-F1B40D0477A0}" type="presParOf" srcId="{B624925B-E49B-460D-8A48-1266742CB695}" destId="{7E925CE6-6939-4A5E-9508-CDFCABCEFDD2}" srcOrd="0" destOrd="0" presId="urn:microsoft.com/office/officeart/2008/layout/VerticalCurvedList"/>
    <dgm:cxn modelId="{8AA68BF2-C23B-4077-930E-83A9C0D38C2A}" type="presParOf" srcId="{7E925CE6-6939-4A5E-9508-CDFCABCEFDD2}" destId="{2284E052-E8A7-431B-B258-2B73B67D276A}" srcOrd="0" destOrd="0" presId="urn:microsoft.com/office/officeart/2008/layout/VerticalCurvedList"/>
    <dgm:cxn modelId="{575E624F-E44C-429A-9FCB-6433244AB047}" type="presParOf" srcId="{7E925CE6-6939-4A5E-9508-CDFCABCEFDD2}" destId="{A4AE2023-5F6C-4755-86F6-6D2D0EB973D9}" srcOrd="1" destOrd="0" presId="urn:microsoft.com/office/officeart/2008/layout/VerticalCurvedList"/>
    <dgm:cxn modelId="{31A29E5C-01BF-4E2A-AEED-314B35102FCF}" type="presParOf" srcId="{7E925CE6-6939-4A5E-9508-CDFCABCEFDD2}" destId="{9E8D6AF9-8064-4AF2-AEA5-C8860A07B553}" srcOrd="2" destOrd="0" presId="urn:microsoft.com/office/officeart/2008/layout/VerticalCurvedList"/>
    <dgm:cxn modelId="{24164389-195C-423D-B430-617D1C52DB47}" type="presParOf" srcId="{7E925CE6-6939-4A5E-9508-CDFCABCEFDD2}" destId="{84E36AB0-BAD3-4BD8-BFD7-154554656345}" srcOrd="3" destOrd="0" presId="urn:microsoft.com/office/officeart/2008/layout/VerticalCurvedList"/>
    <dgm:cxn modelId="{EF45D12F-4B8E-4871-A6D6-99FFB0571679}" type="presParOf" srcId="{B624925B-E49B-460D-8A48-1266742CB695}" destId="{E9354BF1-B160-499C-B736-BBB022C42A52}" srcOrd="1" destOrd="0" presId="urn:microsoft.com/office/officeart/2008/layout/VerticalCurvedList"/>
    <dgm:cxn modelId="{647F4966-C959-480E-81F8-45FC05A84BF9}" type="presParOf" srcId="{B624925B-E49B-460D-8A48-1266742CB695}" destId="{249E76C1-BB02-46B8-B2B6-40F79A3AFE19}" srcOrd="2" destOrd="0" presId="urn:microsoft.com/office/officeart/2008/layout/VerticalCurvedList"/>
    <dgm:cxn modelId="{B7A9C4E6-1E35-494C-A0AC-0FD6F4320BDC}" type="presParOf" srcId="{249E76C1-BB02-46B8-B2B6-40F79A3AFE19}" destId="{FC4786CE-D039-4568-A7ED-62E9E4935926}" srcOrd="0" destOrd="0" presId="urn:microsoft.com/office/officeart/2008/layout/VerticalCurvedList"/>
    <dgm:cxn modelId="{82963FED-5C53-438E-A129-96CBDC37E6E1}" type="presParOf" srcId="{B624925B-E49B-460D-8A48-1266742CB695}" destId="{CF8B27F0-93CF-4FF2-AEBF-F2451D06B9DF}" srcOrd="3" destOrd="0" presId="urn:microsoft.com/office/officeart/2008/layout/VerticalCurvedList"/>
    <dgm:cxn modelId="{4700F983-1194-4F07-BC0E-D87D489685A5}" type="presParOf" srcId="{B624925B-E49B-460D-8A48-1266742CB695}" destId="{EBE1CDE9-002D-4EC6-98FA-453A5F07EC6C}" srcOrd="4" destOrd="0" presId="urn:microsoft.com/office/officeart/2008/layout/VerticalCurvedList"/>
    <dgm:cxn modelId="{B2CAA7D8-E5FB-45E0-ABED-1CFB8A72AE7E}" type="presParOf" srcId="{EBE1CDE9-002D-4EC6-98FA-453A5F07EC6C}" destId="{A4229396-B5CA-490C-AC9A-395AB291628A}" srcOrd="0" destOrd="0" presId="urn:microsoft.com/office/officeart/2008/layout/VerticalCurvedList"/>
    <dgm:cxn modelId="{876B1AB7-3C7D-4418-AD0B-AFBD70BEE66B}" type="presParOf" srcId="{B624925B-E49B-460D-8A48-1266742CB695}" destId="{C8F51B7F-77F4-40B9-A3C6-FCD344D12506}" srcOrd="5" destOrd="0" presId="urn:microsoft.com/office/officeart/2008/layout/VerticalCurvedList"/>
    <dgm:cxn modelId="{DE3CD7B7-2139-4045-A887-48E82B648438}" type="presParOf" srcId="{B624925B-E49B-460D-8A48-1266742CB695}" destId="{50AF5470-18AA-4580-BEBC-6BCB1B2C6D5F}" srcOrd="6" destOrd="0" presId="urn:microsoft.com/office/officeart/2008/layout/VerticalCurvedList"/>
    <dgm:cxn modelId="{C77B24F6-B5E8-43E6-9F86-7286A08ECC56}" type="presParOf" srcId="{50AF5470-18AA-4580-BEBC-6BCB1B2C6D5F}" destId="{5189A3CF-FE68-4710-80EE-D4EF9B3A0186}" srcOrd="0" destOrd="0" presId="urn:microsoft.com/office/officeart/2008/layout/VerticalCurvedList"/>
    <dgm:cxn modelId="{1B79F438-EC6A-4C6E-AA96-3096A2B3EC4E}" type="presParOf" srcId="{B624925B-E49B-460D-8A48-1266742CB695}" destId="{2F3575AF-66F4-4C10-9322-2C95D47915F1}" srcOrd="7" destOrd="0" presId="urn:microsoft.com/office/officeart/2008/layout/VerticalCurvedList"/>
    <dgm:cxn modelId="{A70A4130-0E67-4A2B-9DE4-F4A38A3128DD}" type="presParOf" srcId="{B624925B-E49B-460D-8A48-1266742CB695}" destId="{2F7B03E8-869F-4B5A-BE4C-9332783FD326}" srcOrd="8" destOrd="0" presId="urn:microsoft.com/office/officeart/2008/layout/VerticalCurvedList"/>
    <dgm:cxn modelId="{D1D5F11B-B7B1-45D4-A0DE-1AE5F51E958A}" type="presParOf" srcId="{2F7B03E8-869F-4B5A-BE4C-9332783FD326}" destId="{434CECE3-6E68-4260-BB83-1F9BC8C636EA}"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9F16ED-15A7-499C-BD86-90BF6894433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A51E58B-76CE-425D-8162-1948A4544E32}">
      <dgm:prSet/>
      <dgm:spPr/>
      <dgm:t>
        <a:bodyPr/>
        <a:lstStyle/>
        <a:p>
          <a:pPr>
            <a:lnSpc>
              <a:spcPct val="100000"/>
            </a:lnSpc>
          </a:pPr>
          <a:r>
            <a:rPr lang="es-UY"/>
            <a:t>1. Acceso restringido: limitar el acceso al servidor </a:t>
          </a:r>
          <a:r>
            <a:rPr lang="es-UY" err="1"/>
            <a:t>Memcached</a:t>
          </a:r>
          <a:r>
            <a:rPr lang="es-UY"/>
            <a:t> solo a los componentes autorizados. </a:t>
          </a:r>
          <a:endParaRPr lang="en-US"/>
        </a:p>
      </dgm:t>
    </dgm:pt>
    <dgm:pt modelId="{EA0CD3DD-F673-4CA4-9AF8-238085C41A43}" type="parTrans" cxnId="{8D252162-CEA7-4FFC-BC43-C603CA0EF970}">
      <dgm:prSet/>
      <dgm:spPr/>
      <dgm:t>
        <a:bodyPr/>
        <a:lstStyle/>
        <a:p>
          <a:endParaRPr lang="en-US"/>
        </a:p>
      </dgm:t>
    </dgm:pt>
    <dgm:pt modelId="{F8905341-272E-4176-8071-7F03161CD8CF}" type="sibTrans" cxnId="{8D252162-CEA7-4FFC-BC43-C603CA0EF970}">
      <dgm:prSet/>
      <dgm:spPr/>
      <dgm:t>
        <a:bodyPr/>
        <a:lstStyle/>
        <a:p>
          <a:endParaRPr lang="en-US"/>
        </a:p>
      </dgm:t>
    </dgm:pt>
    <dgm:pt modelId="{FAE3C24F-B591-405D-AB55-1EB996946535}">
      <dgm:prSet/>
      <dgm:spPr/>
      <dgm:t>
        <a:bodyPr/>
        <a:lstStyle/>
        <a:p>
          <a:pPr>
            <a:lnSpc>
              <a:spcPct val="100000"/>
            </a:lnSpc>
          </a:pPr>
          <a:r>
            <a:rPr lang="es-UY"/>
            <a:t>2. Validación de datos: asegurarse de que los datos almacenados en caché sean seguros y estén validados correctamente. </a:t>
          </a:r>
          <a:endParaRPr lang="en-US"/>
        </a:p>
      </dgm:t>
    </dgm:pt>
    <dgm:pt modelId="{075E6FED-5650-4B9B-8686-A64E6A4E27AB}" type="parTrans" cxnId="{7BB1C436-CF45-4BB4-8F7C-009055D9D1BE}">
      <dgm:prSet/>
      <dgm:spPr/>
      <dgm:t>
        <a:bodyPr/>
        <a:lstStyle/>
        <a:p>
          <a:endParaRPr lang="en-US"/>
        </a:p>
      </dgm:t>
    </dgm:pt>
    <dgm:pt modelId="{33827D43-12E7-4D41-B9D7-007AF9866AD8}" type="sibTrans" cxnId="{7BB1C436-CF45-4BB4-8F7C-009055D9D1BE}">
      <dgm:prSet/>
      <dgm:spPr/>
      <dgm:t>
        <a:bodyPr/>
        <a:lstStyle/>
        <a:p>
          <a:endParaRPr lang="en-US"/>
        </a:p>
      </dgm:t>
    </dgm:pt>
    <dgm:pt modelId="{0E5D76BD-CFF1-48BE-9CDE-FB79321DE3F6}">
      <dgm:prSet/>
      <dgm:spPr/>
      <dgm:t>
        <a:bodyPr/>
        <a:lstStyle/>
        <a:p>
          <a:pPr>
            <a:lnSpc>
              <a:spcPct val="100000"/>
            </a:lnSpc>
          </a:pPr>
          <a:r>
            <a:rPr lang="es-UY"/>
            <a:t>3. Protección contra ataques: implementar medidas de seguridad para prevenir ataques de denegación de servicio y otros ataques relacionados con la caché. </a:t>
          </a:r>
          <a:endParaRPr lang="en-US"/>
        </a:p>
      </dgm:t>
    </dgm:pt>
    <dgm:pt modelId="{314EADB5-C8CB-45EE-9975-55D6AD31F2E5}" type="parTrans" cxnId="{3C64F8D7-C027-4A2E-BC40-E474A8969271}">
      <dgm:prSet/>
      <dgm:spPr/>
      <dgm:t>
        <a:bodyPr/>
        <a:lstStyle/>
        <a:p>
          <a:endParaRPr lang="en-US"/>
        </a:p>
      </dgm:t>
    </dgm:pt>
    <dgm:pt modelId="{EB0592AD-9F32-4452-AB02-0324A779E621}" type="sibTrans" cxnId="{3C64F8D7-C027-4A2E-BC40-E474A8969271}">
      <dgm:prSet/>
      <dgm:spPr/>
      <dgm:t>
        <a:bodyPr/>
        <a:lstStyle/>
        <a:p>
          <a:endParaRPr lang="en-US"/>
        </a:p>
      </dgm:t>
    </dgm:pt>
    <dgm:pt modelId="{0BFF589F-4EC2-4F2A-B598-50F03FF84EE0}">
      <dgm:prSet/>
      <dgm:spPr/>
      <dgm:t>
        <a:bodyPr/>
        <a:lstStyle/>
        <a:p>
          <a:pPr>
            <a:lnSpc>
              <a:spcPct val="100000"/>
            </a:lnSpc>
          </a:pPr>
          <a:r>
            <a:rPr lang="es-UY"/>
            <a:t>4. Actualizaciones y parches: mantener el servidor </a:t>
          </a:r>
          <a:r>
            <a:rPr lang="es-UY" err="1"/>
            <a:t>Memcached</a:t>
          </a:r>
          <a:r>
            <a:rPr lang="es-UY"/>
            <a:t> actualizado con las últimas correcciones de seguridad.</a:t>
          </a:r>
          <a:endParaRPr lang="en-US"/>
        </a:p>
      </dgm:t>
    </dgm:pt>
    <dgm:pt modelId="{E7A05FB8-A851-4A66-ACCA-271453C83062}" type="parTrans" cxnId="{CCC1730B-69CD-4392-A57F-756DA00137BA}">
      <dgm:prSet/>
      <dgm:spPr/>
      <dgm:t>
        <a:bodyPr/>
        <a:lstStyle/>
        <a:p>
          <a:endParaRPr lang="en-US"/>
        </a:p>
      </dgm:t>
    </dgm:pt>
    <dgm:pt modelId="{8BEE8AC1-DAB5-4A9F-9F43-47CCCB309EAB}" type="sibTrans" cxnId="{CCC1730B-69CD-4392-A57F-756DA00137BA}">
      <dgm:prSet/>
      <dgm:spPr/>
      <dgm:t>
        <a:bodyPr/>
        <a:lstStyle/>
        <a:p>
          <a:endParaRPr lang="en-US"/>
        </a:p>
      </dgm:t>
    </dgm:pt>
    <dgm:pt modelId="{EE50F5CA-1B80-4E52-A5EF-9A54F6C8DA3B}" type="pres">
      <dgm:prSet presAssocID="{829F16ED-15A7-499C-BD86-90BF68944333}" presName="root" presStyleCnt="0">
        <dgm:presLayoutVars>
          <dgm:dir/>
          <dgm:resizeHandles val="exact"/>
        </dgm:presLayoutVars>
      </dgm:prSet>
      <dgm:spPr/>
    </dgm:pt>
    <dgm:pt modelId="{EF9A6E4C-F6C6-4CAA-9107-32D96B645BE2}" type="pres">
      <dgm:prSet presAssocID="{3A51E58B-76CE-425D-8162-1948A4544E32}" presName="compNode" presStyleCnt="0"/>
      <dgm:spPr/>
    </dgm:pt>
    <dgm:pt modelId="{9012EC01-C7E0-449A-9687-19F0EFF43868}" type="pres">
      <dgm:prSet presAssocID="{3A51E58B-76CE-425D-8162-1948A4544E32}" presName="bgRect" presStyleLbl="bgShp" presStyleIdx="0" presStyleCnt="4" custLinFactNeighborX="2784" custLinFactNeighborY="2264"/>
      <dgm:spPr/>
    </dgm:pt>
    <dgm:pt modelId="{5928B84B-185C-4024-9E3F-9092C0C5F91D}" type="pres">
      <dgm:prSet presAssocID="{3A51E58B-76CE-425D-8162-1948A4544E3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sbloquear"/>
        </a:ext>
      </dgm:extLst>
    </dgm:pt>
    <dgm:pt modelId="{C026D776-D5C4-4F78-BD4B-BA713528D8D4}" type="pres">
      <dgm:prSet presAssocID="{3A51E58B-76CE-425D-8162-1948A4544E32}" presName="spaceRect" presStyleCnt="0"/>
      <dgm:spPr/>
    </dgm:pt>
    <dgm:pt modelId="{BEC0E398-FFEE-47D9-8E87-11C55992A6C8}" type="pres">
      <dgm:prSet presAssocID="{3A51E58B-76CE-425D-8162-1948A4544E32}" presName="parTx" presStyleLbl="revTx" presStyleIdx="0" presStyleCnt="4">
        <dgm:presLayoutVars>
          <dgm:chMax val="0"/>
          <dgm:chPref val="0"/>
        </dgm:presLayoutVars>
      </dgm:prSet>
      <dgm:spPr/>
    </dgm:pt>
    <dgm:pt modelId="{2C299142-14BB-428B-B9C1-0AB4442A39BA}" type="pres">
      <dgm:prSet presAssocID="{F8905341-272E-4176-8071-7F03161CD8CF}" presName="sibTrans" presStyleCnt="0"/>
      <dgm:spPr/>
    </dgm:pt>
    <dgm:pt modelId="{F9E07867-3886-4D78-A094-A5D43A33CFE6}" type="pres">
      <dgm:prSet presAssocID="{FAE3C24F-B591-405D-AB55-1EB996946535}" presName="compNode" presStyleCnt="0"/>
      <dgm:spPr/>
    </dgm:pt>
    <dgm:pt modelId="{35B57C5B-4906-40C8-BFDC-279B89B26C15}" type="pres">
      <dgm:prSet presAssocID="{FAE3C24F-B591-405D-AB55-1EB996946535}" presName="bgRect" presStyleLbl="bgShp" presStyleIdx="1" presStyleCnt="4"/>
      <dgm:spPr/>
    </dgm:pt>
    <dgm:pt modelId="{7A9918B6-E25B-4AE2-A281-A71C6394E558}" type="pres">
      <dgm:prSet presAssocID="{FAE3C24F-B591-405D-AB55-1EB9969465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sconectado"/>
        </a:ext>
      </dgm:extLst>
    </dgm:pt>
    <dgm:pt modelId="{515BBD21-631A-47A5-888C-C2484BA68596}" type="pres">
      <dgm:prSet presAssocID="{FAE3C24F-B591-405D-AB55-1EB996946535}" presName="spaceRect" presStyleCnt="0"/>
      <dgm:spPr/>
    </dgm:pt>
    <dgm:pt modelId="{EF281CDD-2007-4E76-A489-CF4DC538A87F}" type="pres">
      <dgm:prSet presAssocID="{FAE3C24F-B591-405D-AB55-1EB996946535}" presName="parTx" presStyleLbl="revTx" presStyleIdx="1" presStyleCnt="4">
        <dgm:presLayoutVars>
          <dgm:chMax val="0"/>
          <dgm:chPref val="0"/>
        </dgm:presLayoutVars>
      </dgm:prSet>
      <dgm:spPr/>
    </dgm:pt>
    <dgm:pt modelId="{2C6D40BF-1711-4655-8EED-51CEDC1238C5}" type="pres">
      <dgm:prSet presAssocID="{33827D43-12E7-4D41-B9D7-007AF9866AD8}" presName="sibTrans" presStyleCnt="0"/>
      <dgm:spPr/>
    </dgm:pt>
    <dgm:pt modelId="{70674638-D351-4D4F-8D80-31465FE177B2}" type="pres">
      <dgm:prSet presAssocID="{0E5D76BD-CFF1-48BE-9CDE-FB79321DE3F6}" presName="compNode" presStyleCnt="0"/>
      <dgm:spPr/>
    </dgm:pt>
    <dgm:pt modelId="{57209180-37FF-4FE0-A282-19DEE9B96C23}" type="pres">
      <dgm:prSet presAssocID="{0E5D76BD-CFF1-48BE-9CDE-FB79321DE3F6}" presName="bgRect" presStyleLbl="bgShp" presStyleIdx="2" presStyleCnt="4"/>
      <dgm:spPr/>
    </dgm:pt>
    <dgm:pt modelId="{AAA7F815-6080-4A39-BFCB-1F9308173624}" type="pres">
      <dgm:prSet presAssocID="{0E5D76BD-CFF1-48BE-9CDE-FB79321DE3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se de datos"/>
        </a:ext>
      </dgm:extLst>
    </dgm:pt>
    <dgm:pt modelId="{78768F2D-77C1-4090-AF48-D6A954B3E562}" type="pres">
      <dgm:prSet presAssocID="{0E5D76BD-CFF1-48BE-9CDE-FB79321DE3F6}" presName="spaceRect" presStyleCnt="0"/>
      <dgm:spPr/>
    </dgm:pt>
    <dgm:pt modelId="{2C27FF46-D8FD-409C-955A-113EAE2D2EE9}" type="pres">
      <dgm:prSet presAssocID="{0E5D76BD-CFF1-48BE-9CDE-FB79321DE3F6}" presName="parTx" presStyleLbl="revTx" presStyleIdx="2" presStyleCnt="4">
        <dgm:presLayoutVars>
          <dgm:chMax val="0"/>
          <dgm:chPref val="0"/>
        </dgm:presLayoutVars>
      </dgm:prSet>
      <dgm:spPr/>
    </dgm:pt>
    <dgm:pt modelId="{C65DFC10-0960-4935-A80F-C7968F654CD1}" type="pres">
      <dgm:prSet presAssocID="{EB0592AD-9F32-4452-AB02-0324A779E621}" presName="sibTrans" presStyleCnt="0"/>
      <dgm:spPr/>
    </dgm:pt>
    <dgm:pt modelId="{9635C194-B658-48AF-98AE-CBDB4BABF082}" type="pres">
      <dgm:prSet presAssocID="{0BFF589F-4EC2-4F2A-B598-50F03FF84EE0}" presName="compNode" presStyleCnt="0"/>
      <dgm:spPr/>
    </dgm:pt>
    <dgm:pt modelId="{0305F956-1089-449E-A0BE-5195638D7ACA}" type="pres">
      <dgm:prSet presAssocID="{0BFF589F-4EC2-4F2A-B598-50F03FF84EE0}" presName="bgRect" presStyleLbl="bgShp" presStyleIdx="3" presStyleCnt="4"/>
      <dgm:spPr/>
    </dgm:pt>
    <dgm:pt modelId="{5C43AB6D-04CF-48D4-AFCA-27CA57631F76}" type="pres">
      <dgm:prSet presAssocID="{0BFF589F-4EC2-4F2A-B598-50F03FF84EE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ador"/>
        </a:ext>
      </dgm:extLst>
    </dgm:pt>
    <dgm:pt modelId="{B9BE00C8-5F5F-4C89-B719-4B2A07178496}" type="pres">
      <dgm:prSet presAssocID="{0BFF589F-4EC2-4F2A-B598-50F03FF84EE0}" presName="spaceRect" presStyleCnt="0"/>
      <dgm:spPr/>
    </dgm:pt>
    <dgm:pt modelId="{52E4EC99-D2FC-4617-A33A-E883F578D372}" type="pres">
      <dgm:prSet presAssocID="{0BFF589F-4EC2-4F2A-B598-50F03FF84EE0}" presName="parTx" presStyleLbl="revTx" presStyleIdx="3" presStyleCnt="4">
        <dgm:presLayoutVars>
          <dgm:chMax val="0"/>
          <dgm:chPref val="0"/>
        </dgm:presLayoutVars>
      </dgm:prSet>
      <dgm:spPr/>
    </dgm:pt>
  </dgm:ptLst>
  <dgm:cxnLst>
    <dgm:cxn modelId="{56588909-8ECB-4538-8848-9B90F255C566}" type="presOf" srcId="{0BFF589F-4EC2-4F2A-B598-50F03FF84EE0}" destId="{52E4EC99-D2FC-4617-A33A-E883F578D372}" srcOrd="0" destOrd="0" presId="urn:microsoft.com/office/officeart/2018/2/layout/IconVerticalSolidList"/>
    <dgm:cxn modelId="{CCC1730B-69CD-4392-A57F-756DA00137BA}" srcId="{829F16ED-15A7-499C-BD86-90BF68944333}" destId="{0BFF589F-4EC2-4F2A-B598-50F03FF84EE0}" srcOrd="3" destOrd="0" parTransId="{E7A05FB8-A851-4A66-ACCA-271453C83062}" sibTransId="{8BEE8AC1-DAB5-4A9F-9F43-47CCCB309EAB}"/>
    <dgm:cxn modelId="{C84AE035-78B6-4BC4-AA7B-CCED48CA9D61}" type="presOf" srcId="{3A51E58B-76CE-425D-8162-1948A4544E32}" destId="{BEC0E398-FFEE-47D9-8E87-11C55992A6C8}" srcOrd="0" destOrd="0" presId="urn:microsoft.com/office/officeart/2018/2/layout/IconVerticalSolidList"/>
    <dgm:cxn modelId="{7BB1C436-CF45-4BB4-8F7C-009055D9D1BE}" srcId="{829F16ED-15A7-499C-BD86-90BF68944333}" destId="{FAE3C24F-B591-405D-AB55-1EB996946535}" srcOrd="1" destOrd="0" parTransId="{075E6FED-5650-4B9B-8686-A64E6A4E27AB}" sibTransId="{33827D43-12E7-4D41-B9D7-007AF9866AD8}"/>
    <dgm:cxn modelId="{7DB4753C-A05F-4FC6-8BA5-EF7ADE86AA00}" type="presOf" srcId="{FAE3C24F-B591-405D-AB55-1EB996946535}" destId="{EF281CDD-2007-4E76-A489-CF4DC538A87F}" srcOrd="0" destOrd="0" presId="urn:microsoft.com/office/officeart/2018/2/layout/IconVerticalSolidList"/>
    <dgm:cxn modelId="{8D252162-CEA7-4FFC-BC43-C603CA0EF970}" srcId="{829F16ED-15A7-499C-BD86-90BF68944333}" destId="{3A51E58B-76CE-425D-8162-1948A4544E32}" srcOrd="0" destOrd="0" parTransId="{EA0CD3DD-F673-4CA4-9AF8-238085C41A43}" sibTransId="{F8905341-272E-4176-8071-7F03161CD8CF}"/>
    <dgm:cxn modelId="{2AE86066-ACB2-4C60-A35F-402F50D8CEAA}" type="presOf" srcId="{0E5D76BD-CFF1-48BE-9CDE-FB79321DE3F6}" destId="{2C27FF46-D8FD-409C-955A-113EAE2D2EE9}" srcOrd="0" destOrd="0" presId="urn:microsoft.com/office/officeart/2018/2/layout/IconVerticalSolidList"/>
    <dgm:cxn modelId="{20608088-0038-4849-8593-22537C83E2B9}" type="presOf" srcId="{829F16ED-15A7-499C-BD86-90BF68944333}" destId="{EE50F5CA-1B80-4E52-A5EF-9A54F6C8DA3B}" srcOrd="0" destOrd="0" presId="urn:microsoft.com/office/officeart/2018/2/layout/IconVerticalSolidList"/>
    <dgm:cxn modelId="{3C64F8D7-C027-4A2E-BC40-E474A8969271}" srcId="{829F16ED-15A7-499C-BD86-90BF68944333}" destId="{0E5D76BD-CFF1-48BE-9CDE-FB79321DE3F6}" srcOrd="2" destOrd="0" parTransId="{314EADB5-C8CB-45EE-9975-55D6AD31F2E5}" sibTransId="{EB0592AD-9F32-4452-AB02-0324A779E621}"/>
    <dgm:cxn modelId="{2D7903DC-8C55-4A7C-B928-1CCAA988EEFE}" type="presParOf" srcId="{EE50F5CA-1B80-4E52-A5EF-9A54F6C8DA3B}" destId="{EF9A6E4C-F6C6-4CAA-9107-32D96B645BE2}" srcOrd="0" destOrd="0" presId="urn:microsoft.com/office/officeart/2018/2/layout/IconVerticalSolidList"/>
    <dgm:cxn modelId="{F48BAECC-C7B8-45C9-9DB8-02D02350EDDB}" type="presParOf" srcId="{EF9A6E4C-F6C6-4CAA-9107-32D96B645BE2}" destId="{9012EC01-C7E0-449A-9687-19F0EFF43868}" srcOrd="0" destOrd="0" presId="urn:microsoft.com/office/officeart/2018/2/layout/IconVerticalSolidList"/>
    <dgm:cxn modelId="{CF17DB67-D12C-487F-9F63-4AE2068CE14D}" type="presParOf" srcId="{EF9A6E4C-F6C6-4CAA-9107-32D96B645BE2}" destId="{5928B84B-185C-4024-9E3F-9092C0C5F91D}" srcOrd="1" destOrd="0" presId="urn:microsoft.com/office/officeart/2018/2/layout/IconVerticalSolidList"/>
    <dgm:cxn modelId="{15649685-B47B-40EF-9596-5ED150B3066E}" type="presParOf" srcId="{EF9A6E4C-F6C6-4CAA-9107-32D96B645BE2}" destId="{C026D776-D5C4-4F78-BD4B-BA713528D8D4}" srcOrd="2" destOrd="0" presId="urn:microsoft.com/office/officeart/2018/2/layout/IconVerticalSolidList"/>
    <dgm:cxn modelId="{2461FE30-F1E5-4FF7-8394-D3767CEB6930}" type="presParOf" srcId="{EF9A6E4C-F6C6-4CAA-9107-32D96B645BE2}" destId="{BEC0E398-FFEE-47D9-8E87-11C55992A6C8}" srcOrd="3" destOrd="0" presId="urn:microsoft.com/office/officeart/2018/2/layout/IconVerticalSolidList"/>
    <dgm:cxn modelId="{F5470450-4DFB-4C01-A970-AD6A82B1B3F3}" type="presParOf" srcId="{EE50F5CA-1B80-4E52-A5EF-9A54F6C8DA3B}" destId="{2C299142-14BB-428B-B9C1-0AB4442A39BA}" srcOrd="1" destOrd="0" presId="urn:microsoft.com/office/officeart/2018/2/layout/IconVerticalSolidList"/>
    <dgm:cxn modelId="{D6A10936-C982-4589-9CB6-3FB95137C3BF}" type="presParOf" srcId="{EE50F5CA-1B80-4E52-A5EF-9A54F6C8DA3B}" destId="{F9E07867-3886-4D78-A094-A5D43A33CFE6}" srcOrd="2" destOrd="0" presId="urn:microsoft.com/office/officeart/2018/2/layout/IconVerticalSolidList"/>
    <dgm:cxn modelId="{006D45D3-ECC2-4B4F-B098-02D17C744773}" type="presParOf" srcId="{F9E07867-3886-4D78-A094-A5D43A33CFE6}" destId="{35B57C5B-4906-40C8-BFDC-279B89B26C15}" srcOrd="0" destOrd="0" presId="urn:microsoft.com/office/officeart/2018/2/layout/IconVerticalSolidList"/>
    <dgm:cxn modelId="{D5385596-282C-4187-A731-C41BDDBA5A98}" type="presParOf" srcId="{F9E07867-3886-4D78-A094-A5D43A33CFE6}" destId="{7A9918B6-E25B-4AE2-A281-A71C6394E558}" srcOrd="1" destOrd="0" presId="urn:microsoft.com/office/officeart/2018/2/layout/IconVerticalSolidList"/>
    <dgm:cxn modelId="{33F8DABC-776D-42DE-B863-D641A3451532}" type="presParOf" srcId="{F9E07867-3886-4D78-A094-A5D43A33CFE6}" destId="{515BBD21-631A-47A5-888C-C2484BA68596}" srcOrd="2" destOrd="0" presId="urn:microsoft.com/office/officeart/2018/2/layout/IconVerticalSolidList"/>
    <dgm:cxn modelId="{1274EB0E-76D5-4267-A585-CD71C6EB46FE}" type="presParOf" srcId="{F9E07867-3886-4D78-A094-A5D43A33CFE6}" destId="{EF281CDD-2007-4E76-A489-CF4DC538A87F}" srcOrd="3" destOrd="0" presId="urn:microsoft.com/office/officeart/2018/2/layout/IconVerticalSolidList"/>
    <dgm:cxn modelId="{7C1E6A4F-346C-4062-8CCB-18371207A33E}" type="presParOf" srcId="{EE50F5CA-1B80-4E52-A5EF-9A54F6C8DA3B}" destId="{2C6D40BF-1711-4655-8EED-51CEDC1238C5}" srcOrd="3" destOrd="0" presId="urn:microsoft.com/office/officeart/2018/2/layout/IconVerticalSolidList"/>
    <dgm:cxn modelId="{4117720B-E4C5-450A-9541-DB6FA64CDE80}" type="presParOf" srcId="{EE50F5CA-1B80-4E52-A5EF-9A54F6C8DA3B}" destId="{70674638-D351-4D4F-8D80-31465FE177B2}" srcOrd="4" destOrd="0" presId="urn:microsoft.com/office/officeart/2018/2/layout/IconVerticalSolidList"/>
    <dgm:cxn modelId="{BC4EF963-13A6-42C5-94B2-987702C6E3CD}" type="presParOf" srcId="{70674638-D351-4D4F-8D80-31465FE177B2}" destId="{57209180-37FF-4FE0-A282-19DEE9B96C23}" srcOrd="0" destOrd="0" presId="urn:microsoft.com/office/officeart/2018/2/layout/IconVerticalSolidList"/>
    <dgm:cxn modelId="{DB3F4719-06D3-4D02-AD5D-A09204192323}" type="presParOf" srcId="{70674638-D351-4D4F-8D80-31465FE177B2}" destId="{AAA7F815-6080-4A39-BFCB-1F9308173624}" srcOrd="1" destOrd="0" presId="urn:microsoft.com/office/officeart/2018/2/layout/IconVerticalSolidList"/>
    <dgm:cxn modelId="{A407BBDF-5968-4377-8BFC-81D95D47054F}" type="presParOf" srcId="{70674638-D351-4D4F-8D80-31465FE177B2}" destId="{78768F2D-77C1-4090-AF48-D6A954B3E562}" srcOrd="2" destOrd="0" presId="urn:microsoft.com/office/officeart/2018/2/layout/IconVerticalSolidList"/>
    <dgm:cxn modelId="{86689C3C-7019-4AA8-BF49-0BBF6C60180F}" type="presParOf" srcId="{70674638-D351-4D4F-8D80-31465FE177B2}" destId="{2C27FF46-D8FD-409C-955A-113EAE2D2EE9}" srcOrd="3" destOrd="0" presId="urn:microsoft.com/office/officeart/2018/2/layout/IconVerticalSolidList"/>
    <dgm:cxn modelId="{A96050DF-D527-4A52-8B90-310143B7C859}" type="presParOf" srcId="{EE50F5CA-1B80-4E52-A5EF-9A54F6C8DA3B}" destId="{C65DFC10-0960-4935-A80F-C7968F654CD1}" srcOrd="5" destOrd="0" presId="urn:microsoft.com/office/officeart/2018/2/layout/IconVerticalSolidList"/>
    <dgm:cxn modelId="{73E1329C-116A-4D24-9E52-0E92EA910919}" type="presParOf" srcId="{EE50F5CA-1B80-4E52-A5EF-9A54F6C8DA3B}" destId="{9635C194-B658-48AF-98AE-CBDB4BABF082}" srcOrd="6" destOrd="0" presId="urn:microsoft.com/office/officeart/2018/2/layout/IconVerticalSolidList"/>
    <dgm:cxn modelId="{DFF19FD3-E69B-425C-999E-01AACC18E5AA}" type="presParOf" srcId="{9635C194-B658-48AF-98AE-CBDB4BABF082}" destId="{0305F956-1089-449E-A0BE-5195638D7ACA}" srcOrd="0" destOrd="0" presId="urn:microsoft.com/office/officeart/2018/2/layout/IconVerticalSolidList"/>
    <dgm:cxn modelId="{AE8934A9-FA4D-4D54-B81F-F0AEBA5810A4}" type="presParOf" srcId="{9635C194-B658-48AF-98AE-CBDB4BABF082}" destId="{5C43AB6D-04CF-48D4-AFCA-27CA57631F76}" srcOrd="1" destOrd="0" presId="urn:microsoft.com/office/officeart/2018/2/layout/IconVerticalSolidList"/>
    <dgm:cxn modelId="{32A08C99-0883-4F6B-AD58-81C4CB9A7E6E}" type="presParOf" srcId="{9635C194-B658-48AF-98AE-CBDB4BABF082}" destId="{B9BE00C8-5F5F-4C89-B719-4B2A07178496}" srcOrd="2" destOrd="0" presId="urn:microsoft.com/office/officeart/2018/2/layout/IconVerticalSolidList"/>
    <dgm:cxn modelId="{53EBBE1E-077C-4EB7-BE8F-BB4C6C15BFD0}" type="presParOf" srcId="{9635C194-B658-48AF-98AE-CBDB4BABF082}" destId="{52E4EC99-D2FC-4617-A33A-E883F578D372}"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A28F00-8ABF-4D90-A9D9-A365E5261EE6}"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es-UY"/>
        </a:p>
      </dgm:t>
    </dgm:pt>
    <dgm:pt modelId="{2DC94FD7-1CC8-4B19-BF9B-18A55D09842A}">
      <dgm:prSet phldrT="[Texto]"/>
      <dgm:spPr/>
      <dgm:t>
        <a:bodyPr/>
        <a:lstStyle/>
        <a:p>
          <a:r>
            <a:rPr lang="es-419"/>
            <a:t>Configuración </a:t>
          </a:r>
          <a:endParaRPr lang="es-UY"/>
        </a:p>
      </dgm:t>
    </dgm:pt>
    <dgm:pt modelId="{19085538-123D-4C2C-AA29-C901F4D472A0}" type="parTrans" cxnId="{CAAC1708-0231-4416-B7D8-7D4941F79B0F}">
      <dgm:prSet/>
      <dgm:spPr/>
      <dgm:t>
        <a:bodyPr/>
        <a:lstStyle/>
        <a:p>
          <a:endParaRPr lang="es-UY"/>
        </a:p>
      </dgm:t>
    </dgm:pt>
    <dgm:pt modelId="{FDFCBCCE-1CD1-4979-B4FA-3B0B14B52486}" type="sibTrans" cxnId="{CAAC1708-0231-4416-B7D8-7D4941F79B0F}">
      <dgm:prSet/>
      <dgm:spPr/>
      <dgm:t>
        <a:bodyPr/>
        <a:lstStyle/>
        <a:p>
          <a:endParaRPr lang="es-UY"/>
        </a:p>
      </dgm:t>
    </dgm:pt>
    <dgm:pt modelId="{F2F444CC-BA69-4852-847D-71E5ED03A20E}">
      <dgm:prSet phldrT="[Texto]"/>
      <dgm:spPr/>
      <dgm:t>
        <a:bodyPr/>
        <a:lstStyle/>
        <a:p>
          <a:r>
            <a:rPr lang="es-419"/>
            <a:t>Almacenamiento de datos</a:t>
          </a:r>
          <a:endParaRPr lang="es-UY"/>
        </a:p>
      </dgm:t>
    </dgm:pt>
    <dgm:pt modelId="{3E154B34-6E7F-4A21-AB8F-13A16E06FB8A}" type="parTrans" cxnId="{9FF2F434-8F83-4109-893A-3600F49A195B}">
      <dgm:prSet/>
      <dgm:spPr/>
      <dgm:t>
        <a:bodyPr/>
        <a:lstStyle/>
        <a:p>
          <a:endParaRPr lang="es-UY"/>
        </a:p>
      </dgm:t>
    </dgm:pt>
    <dgm:pt modelId="{8EFDE17B-AEC4-48E5-A3C2-108A06E8F848}" type="sibTrans" cxnId="{9FF2F434-8F83-4109-893A-3600F49A195B}">
      <dgm:prSet/>
      <dgm:spPr/>
      <dgm:t>
        <a:bodyPr/>
        <a:lstStyle/>
        <a:p>
          <a:endParaRPr lang="es-UY"/>
        </a:p>
      </dgm:t>
    </dgm:pt>
    <dgm:pt modelId="{DAF129B6-1A87-413F-A025-7053F0DD95A6}">
      <dgm:prSet phldrT="[Texto]"/>
      <dgm:spPr/>
      <dgm:t>
        <a:bodyPr/>
        <a:lstStyle/>
        <a:p>
          <a:r>
            <a:rPr lang="es-419"/>
            <a:t>Recuperación de datos</a:t>
          </a:r>
          <a:endParaRPr lang="es-UY"/>
        </a:p>
      </dgm:t>
    </dgm:pt>
    <dgm:pt modelId="{E682F637-5E15-419A-BE0D-837491267742}" type="parTrans" cxnId="{FDEE6CC8-5445-48C8-8DE6-F44501459F99}">
      <dgm:prSet/>
      <dgm:spPr/>
      <dgm:t>
        <a:bodyPr/>
        <a:lstStyle/>
        <a:p>
          <a:endParaRPr lang="es-UY"/>
        </a:p>
      </dgm:t>
    </dgm:pt>
    <dgm:pt modelId="{CB16AA9C-28F3-45EC-8235-9FD2743FB55A}" type="sibTrans" cxnId="{FDEE6CC8-5445-48C8-8DE6-F44501459F99}">
      <dgm:prSet/>
      <dgm:spPr/>
      <dgm:t>
        <a:bodyPr/>
        <a:lstStyle/>
        <a:p>
          <a:endParaRPr lang="es-UY"/>
        </a:p>
      </dgm:t>
    </dgm:pt>
    <dgm:pt modelId="{892466E1-05B9-4A22-8423-2AC9B0B7D063}">
      <dgm:prSet phldrT="[Texto]"/>
      <dgm:spPr/>
      <dgm:t>
        <a:bodyPr/>
        <a:lstStyle/>
        <a:p>
          <a:r>
            <a:rPr lang="es-419"/>
            <a:t>Actualización y/o eliminación</a:t>
          </a:r>
          <a:endParaRPr lang="es-UY"/>
        </a:p>
      </dgm:t>
    </dgm:pt>
    <dgm:pt modelId="{69BBA025-BD1B-4376-B481-366AB5027CC9}" type="parTrans" cxnId="{B2C1CD43-9DE7-4132-8D21-6C024B937307}">
      <dgm:prSet/>
      <dgm:spPr/>
      <dgm:t>
        <a:bodyPr/>
        <a:lstStyle/>
        <a:p>
          <a:endParaRPr lang="es-UY"/>
        </a:p>
      </dgm:t>
    </dgm:pt>
    <dgm:pt modelId="{C435663E-8DC1-4AC7-B9B6-6EF07353D9F2}" type="sibTrans" cxnId="{B2C1CD43-9DE7-4132-8D21-6C024B937307}">
      <dgm:prSet/>
      <dgm:spPr/>
      <dgm:t>
        <a:bodyPr/>
        <a:lstStyle/>
        <a:p>
          <a:endParaRPr lang="es-UY"/>
        </a:p>
      </dgm:t>
    </dgm:pt>
    <dgm:pt modelId="{7C2AB05B-EDA0-41BA-826A-5840DA135EB0}" type="pres">
      <dgm:prSet presAssocID="{ABA28F00-8ABF-4D90-A9D9-A365E5261EE6}" presName="Name0" presStyleCnt="0">
        <dgm:presLayoutVars>
          <dgm:chMax val="7"/>
          <dgm:chPref val="7"/>
          <dgm:dir/>
        </dgm:presLayoutVars>
      </dgm:prSet>
      <dgm:spPr/>
    </dgm:pt>
    <dgm:pt modelId="{B635EA6B-1D99-49CA-B4DC-0C0E3E1CAEB5}" type="pres">
      <dgm:prSet presAssocID="{ABA28F00-8ABF-4D90-A9D9-A365E5261EE6}" presName="Name1" presStyleCnt="0"/>
      <dgm:spPr/>
    </dgm:pt>
    <dgm:pt modelId="{3017B1DF-AD41-4D60-AA41-C936B7F9F54C}" type="pres">
      <dgm:prSet presAssocID="{ABA28F00-8ABF-4D90-A9D9-A365E5261EE6}" presName="cycle" presStyleCnt="0"/>
      <dgm:spPr/>
    </dgm:pt>
    <dgm:pt modelId="{17E95975-A33B-4ED8-A38A-BE69A1AABEE1}" type="pres">
      <dgm:prSet presAssocID="{ABA28F00-8ABF-4D90-A9D9-A365E5261EE6}" presName="srcNode" presStyleLbl="node1" presStyleIdx="0" presStyleCnt="4"/>
      <dgm:spPr/>
    </dgm:pt>
    <dgm:pt modelId="{7EF2BDE0-5A6D-43F2-98FC-3D6E12BAA4CB}" type="pres">
      <dgm:prSet presAssocID="{ABA28F00-8ABF-4D90-A9D9-A365E5261EE6}" presName="conn" presStyleLbl="parChTrans1D2" presStyleIdx="0" presStyleCnt="1"/>
      <dgm:spPr/>
    </dgm:pt>
    <dgm:pt modelId="{A7063A2A-F206-4E7B-B301-A9D50AE5A49E}" type="pres">
      <dgm:prSet presAssocID="{ABA28F00-8ABF-4D90-A9D9-A365E5261EE6}" presName="extraNode" presStyleLbl="node1" presStyleIdx="0" presStyleCnt="4"/>
      <dgm:spPr/>
    </dgm:pt>
    <dgm:pt modelId="{FA971AC8-5CD9-47FA-8EFB-1FEE46CABD03}" type="pres">
      <dgm:prSet presAssocID="{ABA28F00-8ABF-4D90-A9D9-A365E5261EE6}" presName="dstNode" presStyleLbl="node1" presStyleIdx="0" presStyleCnt="4"/>
      <dgm:spPr/>
    </dgm:pt>
    <dgm:pt modelId="{3FECF878-D874-44EC-9539-BD031BB4D822}" type="pres">
      <dgm:prSet presAssocID="{2DC94FD7-1CC8-4B19-BF9B-18A55D09842A}" presName="text_1" presStyleLbl="node1" presStyleIdx="0" presStyleCnt="4">
        <dgm:presLayoutVars>
          <dgm:bulletEnabled val="1"/>
        </dgm:presLayoutVars>
      </dgm:prSet>
      <dgm:spPr/>
    </dgm:pt>
    <dgm:pt modelId="{E075FCF8-F23C-4B5D-A418-3E824E1EEF79}" type="pres">
      <dgm:prSet presAssocID="{2DC94FD7-1CC8-4B19-BF9B-18A55D09842A}" presName="accent_1" presStyleCnt="0"/>
      <dgm:spPr/>
    </dgm:pt>
    <dgm:pt modelId="{3A815E53-D448-4A40-A9BA-A18977691355}" type="pres">
      <dgm:prSet presAssocID="{2DC94FD7-1CC8-4B19-BF9B-18A55D09842A}" presName="accentRepeatNode" presStyleLbl="solidFgAcc1" presStyleIdx="0" presStyleCnt="4"/>
      <dgm:spPr/>
    </dgm:pt>
    <dgm:pt modelId="{A5A586BB-ADED-41AF-813E-D9F3E2973950}" type="pres">
      <dgm:prSet presAssocID="{F2F444CC-BA69-4852-847D-71E5ED03A20E}" presName="text_2" presStyleLbl="node1" presStyleIdx="1" presStyleCnt="4">
        <dgm:presLayoutVars>
          <dgm:bulletEnabled val="1"/>
        </dgm:presLayoutVars>
      </dgm:prSet>
      <dgm:spPr/>
    </dgm:pt>
    <dgm:pt modelId="{87DAE019-04E6-4B72-9F4F-3252E601F830}" type="pres">
      <dgm:prSet presAssocID="{F2F444CC-BA69-4852-847D-71E5ED03A20E}" presName="accent_2" presStyleCnt="0"/>
      <dgm:spPr/>
    </dgm:pt>
    <dgm:pt modelId="{FE62C277-7A04-49AD-8155-60E63468FB38}" type="pres">
      <dgm:prSet presAssocID="{F2F444CC-BA69-4852-847D-71E5ED03A20E}" presName="accentRepeatNode" presStyleLbl="solidFgAcc1" presStyleIdx="1" presStyleCnt="4"/>
      <dgm:spPr/>
    </dgm:pt>
    <dgm:pt modelId="{05AC7A10-1EAE-4BEC-8DFB-A680A71639E5}" type="pres">
      <dgm:prSet presAssocID="{DAF129B6-1A87-413F-A025-7053F0DD95A6}" presName="text_3" presStyleLbl="node1" presStyleIdx="2" presStyleCnt="4">
        <dgm:presLayoutVars>
          <dgm:bulletEnabled val="1"/>
        </dgm:presLayoutVars>
      </dgm:prSet>
      <dgm:spPr/>
    </dgm:pt>
    <dgm:pt modelId="{6CB3322D-BF5A-4698-9C21-D56EEE82FAD1}" type="pres">
      <dgm:prSet presAssocID="{DAF129B6-1A87-413F-A025-7053F0DD95A6}" presName="accent_3" presStyleCnt="0"/>
      <dgm:spPr/>
    </dgm:pt>
    <dgm:pt modelId="{FA877BF4-17DD-4750-AAA1-37EEA431D46A}" type="pres">
      <dgm:prSet presAssocID="{DAF129B6-1A87-413F-A025-7053F0DD95A6}" presName="accentRepeatNode" presStyleLbl="solidFgAcc1" presStyleIdx="2" presStyleCnt="4"/>
      <dgm:spPr/>
    </dgm:pt>
    <dgm:pt modelId="{25963E4F-BFA6-4E3B-9247-3052D13DF40A}" type="pres">
      <dgm:prSet presAssocID="{892466E1-05B9-4A22-8423-2AC9B0B7D063}" presName="text_4" presStyleLbl="node1" presStyleIdx="3" presStyleCnt="4">
        <dgm:presLayoutVars>
          <dgm:bulletEnabled val="1"/>
        </dgm:presLayoutVars>
      </dgm:prSet>
      <dgm:spPr/>
    </dgm:pt>
    <dgm:pt modelId="{C844AB85-6D1A-4D99-B3F2-827CFF82CFF8}" type="pres">
      <dgm:prSet presAssocID="{892466E1-05B9-4A22-8423-2AC9B0B7D063}" presName="accent_4" presStyleCnt="0"/>
      <dgm:spPr/>
    </dgm:pt>
    <dgm:pt modelId="{D7516765-31A1-4136-B750-C1186E7523CB}" type="pres">
      <dgm:prSet presAssocID="{892466E1-05B9-4A22-8423-2AC9B0B7D063}" presName="accentRepeatNode" presStyleLbl="solidFgAcc1" presStyleIdx="3" presStyleCnt="4"/>
      <dgm:spPr/>
    </dgm:pt>
  </dgm:ptLst>
  <dgm:cxnLst>
    <dgm:cxn modelId="{CAAC1708-0231-4416-B7D8-7D4941F79B0F}" srcId="{ABA28F00-8ABF-4D90-A9D9-A365E5261EE6}" destId="{2DC94FD7-1CC8-4B19-BF9B-18A55D09842A}" srcOrd="0" destOrd="0" parTransId="{19085538-123D-4C2C-AA29-C901F4D472A0}" sibTransId="{FDFCBCCE-1CD1-4979-B4FA-3B0B14B52486}"/>
    <dgm:cxn modelId="{B384641B-8B2C-4C94-AF94-41BC0CE676E3}" type="presOf" srcId="{F2F444CC-BA69-4852-847D-71E5ED03A20E}" destId="{A5A586BB-ADED-41AF-813E-D9F3E2973950}" srcOrd="0" destOrd="0" presId="urn:microsoft.com/office/officeart/2008/layout/VerticalCurvedList"/>
    <dgm:cxn modelId="{9FF2F434-8F83-4109-893A-3600F49A195B}" srcId="{ABA28F00-8ABF-4D90-A9D9-A365E5261EE6}" destId="{F2F444CC-BA69-4852-847D-71E5ED03A20E}" srcOrd="1" destOrd="0" parTransId="{3E154B34-6E7F-4A21-AB8F-13A16E06FB8A}" sibTransId="{8EFDE17B-AEC4-48E5-A3C2-108A06E8F848}"/>
    <dgm:cxn modelId="{5FCFA95F-F45A-4C97-AB5E-AEAECE69F69A}" type="presOf" srcId="{ABA28F00-8ABF-4D90-A9D9-A365E5261EE6}" destId="{7C2AB05B-EDA0-41BA-826A-5840DA135EB0}" srcOrd="0" destOrd="0" presId="urn:microsoft.com/office/officeart/2008/layout/VerticalCurvedList"/>
    <dgm:cxn modelId="{B2C1CD43-9DE7-4132-8D21-6C024B937307}" srcId="{ABA28F00-8ABF-4D90-A9D9-A365E5261EE6}" destId="{892466E1-05B9-4A22-8423-2AC9B0B7D063}" srcOrd="3" destOrd="0" parTransId="{69BBA025-BD1B-4376-B481-366AB5027CC9}" sibTransId="{C435663E-8DC1-4AC7-B9B6-6EF07353D9F2}"/>
    <dgm:cxn modelId="{99859F95-1205-4920-8CA1-D6AB994A56EF}" type="presOf" srcId="{2DC94FD7-1CC8-4B19-BF9B-18A55D09842A}" destId="{3FECF878-D874-44EC-9539-BD031BB4D822}" srcOrd="0" destOrd="0" presId="urn:microsoft.com/office/officeart/2008/layout/VerticalCurvedList"/>
    <dgm:cxn modelId="{C61018A4-2441-4AEE-8F65-3ABB13D71059}" type="presOf" srcId="{DAF129B6-1A87-413F-A025-7053F0DD95A6}" destId="{05AC7A10-1EAE-4BEC-8DFB-A680A71639E5}" srcOrd="0" destOrd="0" presId="urn:microsoft.com/office/officeart/2008/layout/VerticalCurvedList"/>
    <dgm:cxn modelId="{4F7AB2C6-2574-4840-A30B-85F79389C695}" type="presOf" srcId="{FDFCBCCE-1CD1-4979-B4FA-3B0B14B52486}" destId="{7EF2BDE0-5A6D-43F2-98FC-3D6E12BAA4CB}" srcOrd="0" destOrd="0" presId="urn:microsoft.com/office/officeart/2008/layout/VerticalCurvedList"/>
    <dgm:cxn modelId="{FDEE6CC8-5445-48C8-8DE6-F44501459F99}" srcId="{ABA28F00-8ABF-4D90-A9D9-A365E5261EE6}" destId="{DAF129B6-1A87-413F-A025-7053F0DD95A6}" srcOrd="2" destOrd="0" parTransId="{E682F637-5E15-419A-BE0D-837491267742}" sibTransId="{CB16AA9C-28F3-45EC-8235-9FD2743FB55A}"/>
    <dgm:cxn modelId="{7DC419E9-046C-4DD0-A9B9-0FF7C7574FDB}" type="presOf" srcId="{892466E1-05B9-4A22-8423-2AC9B0B7D063}" destId="{25963E4F-BFA6-4E3B-9247-3052D13DF40A}" srcOrd="0" destOrd="0" presId="urn:microsoft.com/office/officeart/2008/layout/VerticalCurvedList"/>
    <dgm:cxn modelId="{2BAD64DF-0400-4938-97DE-C1084C5D4BC4}" type="presParOf" srcId="{7C2AB05B-EDA0-41BA-826A-5840DA135EB0}" destId="{B635EA6B-1D99-49CA-B4DC-0C0E3E1CAEB5}" srcOrd="0" destOrd="0" presId="urn:microsoft.com/office/officeart/2008/layout/VerticalCurvedList"/>
    <dgm:cxn modelId="{184C733E-41F0-40CE-9035-A751F90D8FAF}" type="presParOf" srcId="{B635EA6B-1D99-49CA-B4DC-0C0E3E1CAEB5}" destId="{3017B1DF-AD41-4D60-AA41-C936B7F9F54C}" srcOrd="0" destOrd="0" presId="urn:microsoft.com/office/officeart/2008/layout/VerticalCurvedList"/>
    <dgm:cxn modelId="{8901C446-6C9D-49A8-AEEC-9AB3A7DC4CE6}" type="presParOf" srcId="{3017B1DF-AD41-4D60-AA41-C936B7F9F54C}" destId="{17E95975-A33B-4ED8-A38A-BE69A1AABEE1}" srcOrd="0" destOrd="0" presId="urn:microsoft.com/office/officeart/2008/layout/VerticalCurvedList"/>
    <dgm:cxn modelId="{BADC600E-9376-411E-B992-9125C382A6C3}" type="presParOf" srcId="{3017B1DF-AD41-4D60-AA41-C936B7F9F54C}" destId="{7EF2BDE0-5A6D-43F2-98FC-3D6E12BAA4CB}" srcOrd="1" destOrd="0" presId="urn:microsoft.com/office/officeart/2008/layout/VerticalCurvedList"/>
    <dgm:cxn modelId="{C2B43323-3042-4129-8818-45C7230DE0FB}" type="presParOf" srcId="{3017B1DF-AD41-4D60-AA41-C936B7F9F54C}" destId="{A7063A2A-F206-4E7B-B301-A9D50AE5A49E}" srcOrd="2" destOrd="0" presId="urn:microsoft.com/office/officeart/2008/layout/VerticalCurvedList"/>
    <dgm:cxn modelId="{18966436-7CA6-4B24-805F-39EEF8FB7FBB}" type="presParOf" srcId="{3017B1DF-AD41-4D60-AA41-C936B7F9F54C}" destId="{FA971AC8-5CD9-47FA-8EFB-1FEE46CABD03}" srcOrd="3" destOrd="0" presId="urn:microsoft.com/office/officeart/2008/layout/VerticalCurvedList"/>
    <dgm:cxn modelId="{C1E3D129-5FE8-4DEE-BB1E-FF274C1F653A}" type="presParOf" srcId="{B635EA6B-1D99-49CA-B4DC-0C0E3E1CAEB5}" destId="{3FECF878-D874-44EC-9539-BD031BB4D822}" srcOrd="1" destOrd="0" presId="urn:microsoft.com/office/officeart/2008/layout/VerticalCurvedList"/>
    <dgm:cxn modelId="{FD9176C1-101C-403F-BC25-0E0C3607494D}" type="presParOf" srcId="{B635EA6B-1D99-49CA-B4DC-0C0E3E1CAEB5}" destId="{E075FCF8-F23C-4B5D-A418-3E824E1EEF79}" srcOrd="2" destOrd="0" presId="urn:microsoft.com/office/officeart/2008/layout/VerticalCurvedList"/>
    <dgm:cxn modelId="{985EB0A0-209D-44AC-9C37-A4C801DA4189}" type="presParOf" srcId="{E075FCF8-F23C-4B5D-A418-3E824E1EEF79}" destId="{3A815E53-D448-4A40-A9BA-A18977691355}" srcOrd="0" destOrd="0" presId="urn:microsoft.com/office/officeart/2008/layout/VerticalCurvedList"/>
    <dgm:cxn modelId="{C7069766-5C9B-4A6B-8C96-2C80F8319274}" type="presParOf" srcId="{B635EA6B-1D99-49CA-B4DC-0C0E3E1CAEB5}" destId="{A5A586BB-ADED-41AF-813E-D9F3E2973950}" srcOrd="3" destOrd="0" presId="urn:microsoft.com/office/officeart/2008/layout/VerticalCurvedList"/>
    <dgm:cxn modelId="{0A55EDF4-6A18-432B-8A70-21FE5A0EFD59}" type="presParOf" srcId="{B635EA6B-1D99-49CA-B4DC-0C0E3E1CAEB5}" destId="{87DAE019-04E6-4B72-9F4F-3252E601F830}" srcOrd="4" destOrd="0" presId="urn:microsoft.com/office/officeart/2008/layout/VerticalCurvedList"/>
    <dgm:cxn modelId="{42B99BCD-14AB-4C0C-AC01-6B89D4A50174}" type="presParOf" srcId="{87DAE019-04E6-4B72-9F4F-3252E601F830}" destId="{FE62C277-7A04-49AD-8155-60E63468FB38}" srcOrd="0" destOrd="0" presId="urn:microsoft.com/office/officeart/2008/layout/VerticalCurvedList"/>
    <dgm:cxn modelId="{BFDA1455-2E5E-4F2F-A087-5AE69EF91A41}" type="presParOf" srcId="{B635EA6B-1D99-49CA-B4DC-0C0E3E1CAEB5}" destId="{05AC7A10-1EAE-4BEC-8DFB-A680A71639E5}" srcOrd="5" destOrd="0" presId="urn:microsoft.com/office/officeart/2008/layout/VerticalCurvedList"/>
    <dgm:cxn modelId="{E0C2EA87-68CB-4DF7-8DC3-2857E8B499F3}" type="presParOf" srcId="{B635EA6B-1D99-49CA-B4DC-0C0E3E1CAEB5}" destId="{6CB3322D-BF5A-4698-9C21-D56EEE82FAD1}" srcOrd="6" destOrd="0" presId="urn:microsoft.com/office/officeart/2008/layout/VerticalCurvedList"/>
    <dgm:cxn modelId="{B417E6CA-3BE6-463B-900C-931525A9D703}" type="presParOf" srcId="{6CB3322D-BF5A-4698-9C21-D56EEE82FAD1}" destId="{FA877BF4-17DD-4750-AAA1-37EEA431D46A}" srcOrd="0" destOrd="0" presId="urn:microsoft.com/office/officeart/2008/layout/VerticalCurvedList"/>
    <dgm:cxn modelId="{D2E370D8-E5A6-44F4-9AA8-57530668F429}" type="presParOf" srcId="{B635EA6B-1D99-49CA-B4DC-0C0E3E1CAEB5}" destId="{25963E4F-BFA6-4E3B-9247-3052D13DF40A}" srcOrd="7" destOrd="0" presId="urn:microsoft.com/office/officeart/2008/layout/VerticalCurvedList"/>
    <dgm:cxn modelId="{511682C1-79E3-4315-92A1-F6C44B691F00}" type="presParOf" srcId="{B635EA6B-1D99-49CA-B4DC-0C0E3E1CAEB5}" destId="{C844AB85-6D1A-4D99-B3F2-827CFF82CFF8}" srcOrd="8" destOrd="0" presId="urn:microsoft.com/office/officeart/2008/layout/VerticalCurvedList"/>
    <dgm:cxn modelId="{01FA8F4D-43A8-4EEF-A663-3327D9518E75}" type="presParOf" srcId="{C844AB85-6D1A-4D99-B3F2-827CFF82CFF8}" destId="{D7516765-31A1-4136-B750-C1186E7523CB}"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023-5F6C-4755-86F6-6D2D0EB973D9}">
      <dsp:nvSpPr>
        <dsp:cNvPr id="0" name=""/>
        <dsp:cNvSpPr/>
      </dsp:nvSpPr>
      <dsp:spPr>
        <a:xfrm>
          <a:off x="-7381836" y="-1128181"/>
          <a:ext cx="8784165" cy="8784165"/>
        </a:xfrm>
        <a:prstGeom prst="blockArc">
          <a:avLst>
            <a:gd name="adj1" fmla="val 18900000"/>
            <a:gd name="adj2" fmla="val 2700000"/>
            <a:gd name="adj3" fmla="val 24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354BF1-B160-499C-B736-BBB022C42A52}">
      <dsp:nvSpPr>
        <dsp:cNvPr id="0" name=""/>
        <dsp:cNvSpPr/>
      </dsp:nvSpPr>
      <dsp:spPr>
        <a:xfrm>
          <a:off x="651552" y="382333"/>
          <a:ext cx="9315902" cy="10042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7113" tIns="48260" rIns="48260" bIns="48260" numCol="1" spcCol="1270" anchor="ctr" anchorCtr="0">
          <a:noAutofit/>
        </a:bodyPr>
        <a:lstStyle/>
        <a:p>
          <a:pPr marL="0" lvl="0" indent="0" algn="l" defTabSz="844550">
            <a:lnSpc>
              <a:spcPct val="90000"/>
            </a:lnSpc>
            <a:spcBef>
              <a:spcPct val="0"/>
            </a:spcBef>
            <a:spcAft>
              <a:spcPct val="35000"/>
            </a:spcAft>
            <a:buNone/>
          </a:pPr>
          <a:r>
            <a:rPr lang="es-419" sz="1900" b="1" u="sng" kern="1200" err="1"/>
            <a:t>Faceboock</a:t>
          </a:r>
          <a:r>
            <a:rPr lang="es-419" sz="1900" u="sng" kern="1200"/>
            <a:t>:</a:t>
          </a:r>
        </a:p>
        <a:p>
          <a:pPr marL="0" lvl="0" indent="0" algn="l" defTabSz="844550">
            <a:lnSpc>
              <a:spcPct val="90000"/>
            </a:lnSpc>
            <a:spcBef>
              <a:spcPct val="0"/>
            </a:spcBef>
            <a:spcAft>
              <a:spcPct val="35000"/>
            </a:spcAft>
            <a:buNone/>
          </a:pPr>
          <a:r>
            <a:rPr lang="en-US" sz="1900" kern="1200" spc="40" err="1">
              <a:solidFill>
                <a:srgbClr val="FFFFFF"/>
              </a:solidFill>
              <a:latin typeface="IBM Plex Sans Condensed"/>
            </a:rPr>
            <a:t>Almacena</a:t>
          </a:r>
          <a:r>
            <a:rPr lang="en-US" sz="1900" kern="1200" spc="40">
              <a:solidFill>
                <a:srgbClr val="FFFFFF"/>
              </a:solidFill>
              <a:latin typeface="IBM Plex Sans Condensed"/>
            </a:rPr>
            <a:t> </a:t>
          </a:r>
          <a:r>
            <a:rPr lang="en-US" sz="1900" kern="1200" spc="40" err="1">
              <a:solidFill>
                <a:srgbClr val="FFFFFF"/>
              </a:solidFill>
              <a:latin typeface="IBM Plex Sans Condensed"/>
            </a:rPr>
            <a:t>datos</a:t>
          </a:r>
          <a:r>
            <a:rPr lang="en-US" sz="1900" kern="1200" spc="40">
              <a:solidFill>
                <a:srgbClr val="FFFFFF"/>
              </a:solidFill>
              <a:latin typeface="IBM Plex Sans Condensed"/>
            </a:rPr>
            <a:t> de </a:t>
          </a:r>
          <a:r>
            <a:rPr lang="en-US" sz="1900" kern="1200" spc="40" err="1">
              <a:solidFill>
                <a:srgbClr val="FFFFFF"/>
              </a:solidFill>
              <a:latin typeface="IBM Plex Sans Condensed"/>
            </a:rPr>
            <a:t>sesión</a:t>
          </a:r>
          <a:r>
            <a:rPr lang="en-US" sz="1900" kern="1200" spc="40">
              <a:solidFill>
                <a:srgbClr val="FFFFFF"/>
              </a:solidFill>
              <a:latin typeface="IBM Plex Sans Condensed"/>
            </a:rPr>
            <a:t> y </a:t>
          </a:r>
          <a:r>
            <a:rPr lang="en-US" sz="1900" kern="1200" spc="40" err="1">
              <a:solidFill>
                <a:srgbClr val="FFFFFF"/>
              </a:solidFill>
              <a:latin typeface="IBM Plex Sans Condensed"/>
            </a:rPr>
            <a:t>contenido</a:t>
          </a:r>
          <a:r>
            <a:rPr lang="en-US" sz="1900" kern="1200" spc="40">
              <a:solidFill>
                <a:srgbClr val="FFFFFF"/>
              </a:solidFill>
              <a:latin typeface="IBM Plex Sans Condensed"/>
            </a:rPr>
            <a:t> </a:t>
          </a:r>
          <a:r>
            <a:rPr lang="en-US" sz="1900" kern="1200" spc="40" err="1">
              <a:solidFill>
                <a:srgbClr val="FFFFFF"/>
              </a:solidFill>
              <a:latin typeface="IBM Plex Sans Condensed"/>
            </a:rPr>
            <a:t>en</a:t>
          </a:r>
          <a:r>
            <a:rPr lang="en-US" sz="1900" kern="1200" spc="40">
              <a:solidFill>
                <a:srgbClr val="FFFFFF"/>
              </a:solidFill>
              <a:latin typeface="IBM Plex Sans Condensed"/>
            </a:rPr>
            <a:t> cache.</a:t>
          </a:r>
          <a:endParaRPr lang="es-419" sz="1900" kern="1200"/>
        </a:p>
      </dsp:txBody>
      <dsp:txXfrm>
        <a:off x="651552" y="382333"/>
        <a:ext cx="9315902" cy="1004237"/>
      </dsp:txXfrm>
    </dsp:sp>
    <dsp:sp modelId="{FC4786CE-D039-4568-A7ED-62E9E4935926}">
      <dsp:nvSpPr>
        <dsp:cNvPr id="0" name=""/>
        <dsp:cNvSpPr/>
      </dsp:nvSpPr>
      <dsp:spPr>
        <a:xfrm>
          <a:off x="105977" y="376327"/>
          <a:ext cx="1255296" cy="1255296"/>
        </a:xfrm>
        <a:prstGeom prst="ellipse">
          <a:avLst/>
        </a:prstGeom>
        <a:blipFill rotWithShape="0">
          <a:blip xmlns:r="http://schemas.openxmlformats.org/officeDocument/2006/relationships" r:embed="rId1"/>
          <a:srcRect/>
          <a:stretch>
            <a:fillRect l="-17000" r="-17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8B27F0-93CF-4FF2-AEBF-F2451D06B9DF}">
      <dsp:nvSpPr>
        <dsp:cNvPr id="0" name=""/>
        <dsp:cNvSpPr/>
      </dsp:nvSpPr>
      <dsp:spPr>
        <a:xfrm>
          <a:off x="1309377" y="2008474"/>
          <a:ext cx="8740150" cy="10042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7113" tIns="48260" rIns="48260" bIns="48260" numCol="1" spcCol="1270" anchor="ctr" anchorCtr="0">
          <a:noAutofit/>
        </a:bodyPr>
        <a:lstStyle/>
        <a:p>
          <a:pPr marL="0" lvl="0" indent="0" algn="l" defTabSz="844550">
            <a:lnSpc>
              <a:spcPct val="90000"/>
            </a:lnSpc>
            <a:spcBef>
              <a:spcPct val="0"/>
            </a:spcBef>
            <a:spcAft>
              <a:spcPct val="35000"/>
            </a:spcAft>
            <a:buNone/>
          </a:pPr>
          <a:r>
            <a:rPr lang="es-419" sz="1900" b="1" u="sng" kern="1200"/>
            <a:t>Wikipedia</a:t>
          </a:r>
        </a:p>
        <a:p>
          <a:pPr marL="0" lvl="0" indent="0" algn="l" defTabSz="844550">
            <a:lnSpc>
              <a:spcPct val="90000"/>
            </a:lnSpc>
            <a:spcBef>
              <a:spcPct val="0"/>
            </a:spcBef>
            <a:spcAft>
              <a:spcPct val="35000"/>
            </a:spcAft>
            <a:buNone/>
          </a:pPr>
          <a:r>
            <a:rPr lang="en-US" sz="1900" kern="1200" spc="40" err="1">
              <a:solidFill>
                <a:srgbClr val="FFFFFF"/>
              </a:solidFill>
              <a:latin typeface="IBM Plex Sans Condensed"/>
            </a:rPr>
            <a:t>Acelera</a:t>
          </a:r>
          <a:r>
            <a:rPr lang="en-US" sz="1900" kern="1200" spc="40">
              <a:solidFill>
                <a:srgbClr val="FFFFFF"/>
              </a:solidFill>
              <a:latin typeface="IBM Plex Sans Condensed"/>
            </a:rPr>
            <a:t> las </a:t>
          </a:r>
          <a:r>
            <a:rPr lang="en-US" sz="1900" kern="1200" spc="40" err="1">
              <a:solidFill>
                <a:srgbClr val="FFFFFF"/>
              </a:solidFill>
              <a:latin typeface="IBM Plex Sans Condensed"/>
            </a:rPr>
            <a:t>consultas</a:t>
          </a:r>
          <a:r>
            <a:rPr lang="en-US" sz="1900" kern="1200" spc="40">
              <a:solidFill>
                <a:srgbClr val="FFFFFF"/>
              </a:solidFill>
              <a:latin typeface="IBM Plex Sans Condensed"/>
            </a:rPr>
            <a:t> de la base de </a:t>
          </a:r>
          <a:r>
            <a:rPr lang="en-US" sz="1900" kern="1200" spc="40" err="1">
              <a:solidFill>
                <a:srgbClr val="FFFFFF"/>
              </a:solidFill>
              <a:latin typeface="IBM Plex Sans Condensed"/>
            </a:rPr>
            <a:t>datos</a:t>
          </a:r>
          <a:r>
            <a:rPr lang="en-US" sz="1900" kern="1200" spc="40">
              <a:solidFill>
                <a:srgbClr val="FFFFFF"/>
              </a:solidFill>
              <a:latin typeface="IBM Plex Sans Condensed"/>
            </a:rPr>
            <a:t> y </a:t>
          </a:r>
          <a:r>
            <a:rPr lang="en-US" sz="1900" kern="1200" spc="40" err="1">
              <a:solidFill>
                <a:srgbClr val="FFFFFF"/>
              </a:solidFill>
              <a:latin typeface="IBM Plex Sans Condensed"/>
            </a:rPr>
            <a:t>reducir</a:t>
          </a:r>
          <a:r>
            <a:rPr lang="en-US" sz="1900" kern="1200" spc="40">
              <a:solidFill>
                <a:srgbClr val="FFFFFF"/>
              </a:solidFill>
              <a:latin typeface="IBM Plex Sans Condensed"/>
            </a:rPr>
            <a:t> la carga del </a:t>
          </a:r>
          <a:r>
            <a:rPr lang="en-US" sz="1900" kern="1200" spc="40" err="1">
              <a:solidFill>
                <a:srgbClr val="FFFFFF"/>
              </a:solidFill>
              <a:latin typeface="IBM Plex Sans Condensed"/>
            </a:rPr>
            <a:t>servidor</a:t>
          </a:r>
          <a:r>
            <a:rPr lang="en-US" sz="1900" kern="1200" spc="40">
              <a:solidFill>
                <a:srgbClr val="FFFFFF"/>
              </a:solidFill>
              <a:latin typeface="IBM Plex Sans Condensed"/>
            </a:rPr>
            <a:t>.</a:t>
          </a:r>
          <a:endParaRPr lang="es-419" sz="1900" kern="1200"/>
        </a:p>
      </dsp:txBody>
      <dsp:txXfrm>
        <a:off x="1309377" y="2008474"/>
        <a:ext cx="8740150" cy="1004237"/>
      </dsp:txXfrm>
    </dsp:sp>
    <dsp:sp modelId="{A4229396-B5CA-490C-AC9A-395AB291628A}">
      <dsp:nvSpPr>
        <dsp:cNvPr id="0" name=""/>
        <dsp:cNvSpPr/>
      </dsp:nvSpPr>
      <dsp:spPr>
        <a:xfrm>
          <a:off x="681729" y="1882944"/>
          <a:ext cx="1255296" cy="1255296"/>
        </a:xfrm>
        <a:prstGeom prst="ellipse">
          <a:avLst/>
        </a:prstGeom>
        <a:blipFill rotWithShape="0">
          <a:blip xmlns:r="http://schemas.openxmlformats.org/officeDocument/2006/relationships" r:embed="rId2"/>
          <a:srcRect/>
          <a:stretch>
            <a:fillRect l="-3000" r="-3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F51B7F-77F4-40B9-A3C6-FCD344D12506}">
      <dsp:nvSpPr>
        <dsp:cNvPr id="0" name=""/>
        <dsp:cNvSpPr/>
      </dsp:nvSpPr>
      <dsp:spPr>
        <a:xfrm>
          <a:off x="1309377" y="3515090"/>
          <a:ext cx="8740150" cy="10042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7113" tIns="48260" rIns="48260" bIns="48260" numCol="1" spcCol="1270" anchor="ctr" anchorCtr="0">
          <a:noAutofit/>
        </a:bodyPr>
        <a:lstStyle/>
        <a:p>
          <a:pPr marL="0" lvl="0" indent="0" algn="l" defTabSz="844550">
            <a:lnSpc>
              <a:spcPct val="90000"/>
            </a:lnSpc>
            <a:spcBef>
              <a:spcPct val="0"/>
            </a:spcBef>
            <a:spcAft>
              <a:spcPct val="35000"/>
            </a:spcAft>
            <a:buNone/>
          </a:pPr>
          <a:r>
            <a:rPr lang="es-419" sz="1900" b="1" u="sng" kern="1200"/>
            <a:t>Twitter o X actualmente</a:t>
          </a:r>
        </a:p>
        <a:p>
          <a:pPr marL="0" lvl="0" indent="0" algn="l" defTabSz="844550">
            <a:lnSpc>
              <a:spcPct val="90000"/>
            </a:lnSpc>
            <a:spcBef>
              <a:spcPct val="0"/>
            </a:spcBef>
            <a:spcAft>
              <a:spcPct val="35000"/>
            </a:spcAft>
            <a:buNone/>
          </a:pPr>
          <a:r>
            <a:rPr lang="es-419" sz="1900" kern="1200"/>
            <a:t>Almacena en caché datos de tendencias, perfiles de usuario y mensajes recientes.</a:t>
          </a:r>
        </a:p>
      </dsp:txBody>
      <dsp:txXfrm>
        <a:off x="1309377" y="3515090"/>
        <a:ext cx="8740150" cy="1004237"/>
      </dsp:txXfrm>
    </dsp:sp>
    <dsp:sp modelId="{5189A3CF-FE68-4710-80EE-D4EF9B3A0186}">
      <dsp:nvSpPr>
        <dsp:cNvPr id="0" name=""/>
        <dsp:cNvSpPr/>
      </dsp:nvSpPr>
      <dsp:spPr>
        <a:xfrm>
          <a:off x="681729" y="3389561"/>
          <a:ext cx="1255296" cy="1255296"/>
        </a:xfrm>
        <a:prstGeom prst="ellipse">
          <a:avLst/>
        </a:prstGeom>
        <a:blipFill rotWithShape="0">
          <a:blip xmlns:r="http://schemas.openxmlformats.org/officeDocument/2006/relationships" r:embed="rId3"/>
          <a:srcRect/>
          <a:stretch>
            <a:fillRect l="-25000" r="-25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3575AF-66F4-4C10-9322-2C95D47915F1}">
      <dsp:nvSpPr>
        <dsp:cNvPr id="0" name=""/>
        <dsp:cNvSpPr/>
      </dsp:nvSpPr>
      <dsp:spPr>
        <a:xfrm>
          <a:off x="733625" y="5021707"/>
          <a:ext cx="9315902" cy="10042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7113" tIns="48260" rIns="48260" bIns="48260" numCol="1" spcCol="1270" anchor="ctr" anchorCtr="0">
          <a:noAutofit/>
        </a:bodyPr>
        <a:lstStyle/>
        <a:p>
          <a:pPr marL="0" lvl="0" indent="0" algn="l" defTabSz="844550">
            <a:lnSpc>
              <a:spcPct val="90000"/>
            </a:lnSpc>
            <a:spcBef>
              <a:spcPct val="0"/>
            </a:spcBef>
            <a:spcAft>
              <a:spcPct val="35000"/>
            </a:spcAft>
            <a:buNone/>
          </a:pPr>
          <a:r>
            <a:rPr lang="es-419" sz="1900" b="1" u="sng" kern="1200" err="1"/>
            <a:t>Youtube</a:t>
          </a:r>
          <a:endParaRPr lang="es-419" sz="1900" b="1" u="sng" kern="1200"/>
        </a:p>
        <a:p>
          <a:pPr marL="0" lvl="0" indent="0" algn="l" defTabSz="844550">
            <a:lnSpc>
              <a:spcPct val="90000"/>
            </a:lnSpc>
            <a:spcBef>
              <a:spcPct val="0"/>
            </a:spcBef>
            <a:spcAft>
              <a:spcPct val="35000"/>
            </a:spcAft>
            <a:buNone/>
          </a:pPr>
          <a:r>
            <a:rPr lang="es-419" sz="1900" kern="1200"/>
            <a:t>Almacena en caché metadatos de videos, vistas y datos de suscripciones para una entrega rápida de contenido</a:t>
          </a:r>
        </a:p>
      </dsp:txBody>
      <dsp:txXfrm>
        <a:off x="733625" y="5021707"/>
        <a:ext cx="9315902" cy="1004237"/>
      </dsp:txXfrm>
    </dsp:sp>
    <dsp:sp modelId="{434CECE3-6E68-4260-BB83-1F9BC8C636EA}">
      <dsp:nvSpPr>
        <dsp:cNvPr id="0" name=""/>
        <dsp:cNvSpPr/>
      </dsp:nvSpPr>
      <dsp:spPr>
        <a:xfrm>
          <a:off x="105977" y="4896177"/>
          <a:ext cx="1255296" cy="1255296"/>
        </a:xfrm>
        <a:prstGeom prst="ellipse">
          <a:avLst/>
        </a:prstGeom>
        <a:blipFill rotWithShape="0">
          <a:blip xmlns:r="http://schemas.openxmlformats.org/officeDocument/2006/relationships" r:embed="rId4"/>
          <a:srcRect/>
          <a:stretch>
            <a:fillRect l="-33000" r="-33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023-5F6C-4755-86F6-6D2D0EB973D9}">
      <dsp:nvSpPr>
        <dsp:cNvPr id="0" name=""/>
        <dsp:cNvSpPr/>
      </dsp:nvSpPr>
      <dsp:spPr>
        <a:xfrm>
          <a:off x="8741298" y="-1128181"/>
          <a:ext cx="8784165" cy="8784165"/>
        </a:xfrm>
        <a:prstGeom prst="blockArc">
          <a:avLst>
            <a:gd name="adj1" fmla="val 8100000"/>
            <a:gd name="adj2" fmla="val 13500000"/>
            <a:gd name="adj3" fmla="val 24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354BF1-B160-499C-B736-BBB022C42A52}">
      <dsp:nvSpPr>
        <dsp:cNvPr id="0" name=""/>
        <dsp:cNvSpPr/>
      </dsp:nvSpPr>
      <dsp:spPr>
        <a:xfrm>
          <a:off x="12026" y="382333"/>
          <a:ext cx="9315902" cy="10042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97113" bIns="76200" numCol="1" spcCol="1270" anchor="ctr" anchorCtr="0">
          <a:noAutofit/>
        </a:bodyPr>
        <a:lstStyle/>
        <a:p>
          <a:pPr marL="0" lvl="0" indent="0" algn="r" defTabSz="1333500">
            <a:lnSpc>
              <a:spcPct val="90000"/>
            </a:lnSpc>
            <a:spcBef>
              <a:spcPct val="0"/>
            </a:spcBef>
            <a:spcAft>
              <a:spcPct val="35000"/>
            </a:spcAft>
            <a:buNone/>
          </a:pPr>
          <a:r>
            <a:rPr lang="es-419" sz="3000" b="1" i="0" kern="1200"/>
            <a:t>Portales Gubernamentales</a:t>
          </a:r>
          <a:r>
            <a:rPr lang="en-US" sz="3000" kern="1200" spc="40">
              <a:solidFill>
                <a:srgbClr val="FFFFFF"/>
              </a:solidFill>
              <a:latin typeface="IBM Plex Sans Condensed"/>
            </a:rPr>
            <a:t>.</a:t>
          </a:r>
          <a:endParaRPr lang="es-419" sz="3000" kern="1200"/>
        </a:p>
      </dsp:txBody>
      <dsp:txXfrm>
        <a:off x="12026" y="382333"/>
        <a:ext cx="9315902" cy="1004237"/>
      </dsp:txXfrm>
    </dsp:sp>
    <dsp:sp modelId="{FC4786CE-D039-4568-A7ED-62E9E4935926}">
      <dsp:nvSpPr>
        <dsp:cNvPr id="0" name=""/>
        <dsp:cNvSpPr/>
      </dsp:nvSpPr>
      <dsp:spPr>
        <a:xfrm>
          <a:off x="8782354" y="376327"/>
          <a:ext cx="1255296" cy="1255296"/>
        </a:xfrm>
        <a:prstGeom prst="ellipse">
          <a:avLst/>
        </a:prstGeom>
        <a:solidFill>
          <a:schemeClr val="tx2">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8B27F0-93CF-4FF2-AEBF-F2451D06B9DF}">
      <dsp:nvSpPr>
        <dsp:cNvPr id="0" name=""/>
        <dsp:cNvSpPr/>
      </dsp:nvSpPr>
      <dsp:spPr>
        <a:xfrm>
          <a:off x="94099" y="2008474"/>
          <a:ext cx="8740150" cy="10042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97113" bIns="76200" numCol="1" spcCol="1270" anchor="ctr" anchorCtr="0">
          <a:noAutofit/>
        </a:bodyPr>
        <a:lstStyle/>
        <a:p>
          <a:pPr marL="0" lvl="0" indent="0" algn="r" defTabSz="1333500">
            <a:lnSpc>
              <a:spcPct val="90000"/>
            </a:lnSpc>
            <a:spcBef>
              <a:spcPct val="0"/>
            </a:spcBef>
            <a:spcAft>
              <a:spcPct val="35000"/>
            </a:spcAft>
            <a:buNone/>
          </a:pPr>
          <a:r>
            <a:rPr lang="es-419" sz="3000" b="1" kern="1200"/>
            <a:t>Información meteorológica.</a:t>
          </a:r>
          <a:endParaRPr lang="es-419" sz="3000" b="1" u="sng" kern="1200"/>
        </a:p>
      </dsp:txBody>
      <dsp:txXfrm>
        <a:off x="94099" y="2008474"/>
        <a:ext cx="8740150" cy="1004237"/>
      </dsp:txXfrm>
    </dsp:sp>
    <dsp:sp modelId="{A4229396-B5CA-490C-AC9A-395AB291628A}">
      <dsp:nvSpPr>
        <dsp:cNvPr id="0" name=""/>
        <dsp:cNvSpPr/>
      </dsp:nvSpPr>
      <dsp:spPr>
        <a:xfrm>
          <a:off x="8206602" y="1882944"/>
          <a:ext cx="1255296" cy="1255296"/>
        </a:xfrm>
        <a:prstGeom prst="ellipse">
          <a:avLst/>
        </a:prstGeom>
        <a:solidFill>
          <a:schemeClr val="accent2">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F51B7F-77F4-40B9-A3C6-FCD344D12506}">
      <dsp:nvSpPr>
        <dsp:cNvPr id="0" name=""/>
        <dsp:cNvSpPr/>
      </dsp:nvSpPr>
      <dsp:spPr>
        <a:xfrm>
          <a:off x="94099" y="3515090"/>
          <a:ext cx="8740150" cy="10042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97113" bIns="76200" numCol="1" spcCol="1270" anchor="ctr" anchorCtr="0">
          <a:noAutofit/>
        </a:bodyPr>
        <a:lstStyle/>
        <a:p>
          <a:pPr marL="0" lvl="0" indent="0" algn="r" defTabSz="1333500">
            <a:lnSpc>
              <a:spcPct val="90000"/>
            </a:lnSpc>
            <a:spcBef>
              <a:spcPct val="0"/>
            </a:spcBef>
            <a:spcAft>
              <a:spcPct val="35000"/>
            </a:spcAft>
            <a:buNone/>
          </a:pPr>
          <a:r>
            <a:rPr lang="es-419" sz="3000" b="1" kern="1200"/>
            <a:t>Registros públicos. </a:t>
          </a:r>
        </a:p>
      </dsp:txBody>
      <dsp:txXfrm>
        <a:off x="94099" y="3515090"/>
        <a:ext cx="8740150" cy="1004237"/>
      </dsp:txXfrm>
    </dsp:sp>
    <dsp:sp modelId="{5189A3CF-FE68-4710-80EE-D4EF9B3A0186}">
      <dsp:nvSpPr>
        <dsp:cNvPr id="0" name=""/>
        <dsp:cNvSpPr/>
      </dsp:nvSpPr>
      <dsp:spPr>
        <a:xfrm>
          <a:off x="8206602" y="3389561"/>
          <a:ext cx="1255296" cy="1255296"/>
        </a:xfrm>
        <a:prstGeom prst="ellipse">
          <a:avLst/>
        </a:prstGeom>
        <a:solidFill>
          <a:schemeClr val="accent1">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3575AF-66F4-4C10-9322-2C95D47915F1}">
      <dsp:nvSpPr>
        <dsp:cNvPr id="0" name=""/>
        <dsp:cNvSpPr/>
      </dsp:nvSpPr>
      <dsp:spPr>
        <a:xfrm>
          <a:off x="94099" y="5021707"/>
          <a:ext cx="9315902" cy="10042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97113" bIns="76200" numCol="1" spcCol="1270" anchor="ctr" anchorCtr="0">
          <a:noAutofit/>
        </a:bodyPr>
        <a:lstStyle/>
        <a:p>
          <a:pPr marL="0" lvl="0" indent="0" algn="r" defTabSz="1333500">
            <a:lnSpc>
              <a:spcPct val="90000"/>
            </a:lnSpc>
            <a:spcBef>
              <a:spcPct val="0"/>
            </a:spcBef>
            <a:spcAft>
              <a:spcPct val="35000"/>
            </a:spcAft>
            <a:buNone/>
          </a:pPr>
          <a:r>
            <a:rPr lang="es-419" sz="3000" b="1" i="0" kern="1200"/>
            <a:t>Almacenamiento y Distribución de Datos Geoespaciales.</a:t>
          </a:r>
          <a:endParaRPr lang="es-419" sz="3000" b="1" u="sng" kern="1200"/>
        </a:p>
      </dsp:txBody>
      <dsp:txXfrm>
        <a:off x="94099" y="5021707"/>
        <a:ext cx="9315902" cy="1004237"/>
      </dsp:txXfrm>
    </dsp:sp>
    <dsp:sp modelId="{434CECE3-6E68-4260-BB83-1F9BC8C636EA}">
      <dsp:nvSpPr>
        <dsp:cNvPr id="0" name=""/>
        <dsp:cNvSpPr/>
      </dsp:nvSpPr>
      <dsp:spPr>
        <a:xfrm>
          <a:off x="8782354" y="4896177"/>
          <a:ext cx="1255296" cy="1255296"/>
        </a:xfrm>
        <a:prstGeom prst="ellipse">
          <a:avLst/>
        </a:prstGeom>
        <a:solidFill>
          <a:schemeClr val="accent2">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2EC01-C7E0-449A-9687-19F0EFF43868}">
      <dsp:nvSpPr>
        <dsp:cNvPr id="0" name=""/>
        <dsp:cNvSpPr/>
      </dsp:nvSpPr>
      <dsp:spPr>
        <a:xfrm>
          <a:off x="0" y="29797"/>
          <a:ext cx="6937991" cy="1210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8B84B-185C-4024-9E3F-9092C0C5F91D}">
      <dsp:nvSpPr>
        <dsp:cNvPr id="0" name=""/>
        <dsp:cNvSpPr/>
      </dsp:nvSpPr>
      <dsp:spPr>
        <a:xfrm>
          <a:off x="366215" y="274780"/>
          <a:ext cx="665845" cy="665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C0E398-FFEE-47D9-8E87-11C55992A6C8}">
      <dsp:nvSpPr>
        <dsp:cNvPr id="0" name=""/>
        <dsp:cNvSpPr/>
      </dsp:nvSpPr>
      <dsp:spPr>
        <a:xfrm>
          <a:off x="1398275" y="2388"/>
          <a:ext cx="5539715" cy="1210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25" tIns="128125" rIns="128125" bIns="128125" numCol="1" spcCol="1270" anchor="ctr" anchorCtr="0">
          <a:noAutofit/>
        </a:bodyPr>
        <a:lstStyle/>
        <a:p>
          <a:pPr marL="0" lvl="0" indent="0" algn="l" defTabSz="844550">
            <a:lnSpc>
              <a:spcPct val="100000"/>
            </a:lnSpc>
            <a:spcBef>
              <a:spcPct val="0"/>
            </a:spcBef>
            <a:spcAft>
              <a:spcPct val="35000"/>
            </a:spcAft>
            <a:buNone/>
          </a:pPr>
          <a:r>
            <a:rPr lang="es-UY" sz="1900" kern="1200"/>
            <a:t>1. Acceso restringido: limitar el acceso al servidor </a:t>
          </a:r>
          <a:r>
            <a:rPr lang="es-UY" sz="1900" kern="1200" err="1"/>
            <a:t>Memcached</a:t>
          </a:r>
          <a:r>
            <a:rPr lang="es-UY" sz="1900" kern="1200"/>
            <a:t> solo a los componentes autorizados. </a:t>
          </a:r>
          <a:endParaRPr lang="en-US" sz="1900" kern="1200"/>
        </a:p>
      </dsp:txBody>
      <dsp:txXfrm>
        <a:off x="1398275" y="2388"/>
        <a:ext cx="5539715" cy="1210628"/>
      </dsp:txXfrm>
    </dsp:sp>
    <dsp:sp modelId="{35B57C5B-4906-40C8-BFDC-279B89B26C15}">
      <dsp:nvSpPr>
        <dsp:cNvPr id="0" name=""/>
        <dsp:cNvSpPr/>
      </dsp:nvSpPr>
      <dsp:spPr>
        <a:xfrm>
          <a:off x="0" y="1515674"/>
          <a:ext cx="6937991" cy="1210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9918B6-E25B-4AE2-A281-A71C6394E558}">
      <dsp:nvSpPr>
        <dsp:cNvPr id="0" name=""/>
        <dsp:cNvSpPr/>
      </dsp:nvSpPr>
      <dsp:spPr>
        <a:xfrm>
          <a:off x="366215" y="1788065"/>
          <a:ext cx="665845" cy="665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281CDD-2007-4E76-A489-CF4DC538A87F}">
      <dsp:nvSpPr>
        <dsp:cNvPr id="0" name=""/>
        <dsp:cNvSpPr/>
      </dsp:nvSpPr>
      <dsp:spPr>
        <a:xfrm>
          <a:off x="1398275" y="1515674"/>
          <a:ext cx="5539715" cy="1210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25" tIns="128125" rIns="128125" bIns="128125" numCol="1" spcCol="1270" anchor="ctr" anchorCtr="0">
          <a:noAutofit/>
        </a:bodyPr>
        <a:lstStyle/>
        <a:p>
          <a:pPr marL="0" lvl="0" indent="0" algn="l" defTabSz="844550">
            <a:lnSpc>
              <a:spcPct val="100000"/>
            </a:lnSpc>
            <a:spcBef>
              <a:spcPct val="0"/>
            </a:spcBef>
            <a:spcAft>
              <a:spcPct val="35000"/>
            </a:spcAft>
            <a:buNone/>
          </a:pPr>
          <a:r>
            <a:rPr lang="es-UY" sz="1900" kern="1200"/>
            <a:t>2. Validación de datos: asegurarse de que los datos almacenados en caché sean seguros y estén validados correctamente. </a:t>
          </a:r>
          <a:endParaRPr lang="en-US" sz="1900" kern="1200"/>
        </a:p>
      </dsp:txBody>
      <dsp:txXfrm>
        <a:off x="1398275" y="1515674"/>
        <a:ext cx="5539715" cy="1210628"/>
      </dsp:txXfrm>
    </dsp:sp>
    <dsp:sp modelId="{57209180-37FF-4FE0-A282-19DEE9B96C23}">
      <dsp:nvSpPr>
        <dsp:cNvPr id="0" name=""/>
        <dsp:cNvSpPr/>
      </dsp:nvSpPr>
      <dsp:spPr>
        <a:xfrm>
          <a:off x="0" y="3028959"/>
          <a:ext cx="6937991" cy="1210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7F815-6080-4A39-BFCB-1F9308173624}">
      <dsp:nvSpPr>
        <dsp:cNvPr id="0" name=""/>
        <dsp:cNvSpPr/>
      </dsp:nvSpPr>
      <dsp:spPr>
        <a:xfrm>
          <a:off x="366215" y="3301350"/>
          <a:ext cx="665845" cy="6658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27FF46-D8FD-409C-955A-113EAE2D2EE9}">
      <dsp:nvSpPr>
        <dsp:cNvPr id="0" name=""/>
        <dsp:cNvSpPr/>
      </dsp:nvSpPr>
      <dsp:spPr>
        <a:xfrm>
          <a:off x="1398275" y="3028959"/>
          <a:ext cx="5539715" cy="1210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25" tIns="128125" rIns="128125" bIns="128125" numCol="1" spcCol="1270" anchor="ctr" anchorCtr="0">
          <a:noAutofit/>
        </a:bodyPr>
        <a:lstStyle/>
        <a:p>
          <a:pPr marL="0" lvl="0" indent="0" algn="l" defTabSz="844550">
            <a:lnSpc>
              <a:spcPct val="100000"/>
            </a:lnSpc>
            <a:spcBef>
              <a:spcPct val="0"/>
            </a:spcBef>
            <a:spcAft>
              <a:spcPct val="35000"/>
            </a:spcAft>
            <a:buNone/>
          </a:pPr>
          <a:r>
            <a:rPr lang="es-UY" sz="1900" kern="1200"/>
            <a:t>3. Protección contra ataques: implementar medidas de seguridad para prevenir ataques de denegación de servicio y otros ataques relacionados con la caché. </a:t>
          </a:r>
          <a:endParaRPr lang="en-US" sz="1900" kern="1200"/>
        </a:p>
      </dsp:txBody>
      <dsp:txXfrm>
        <a:off x="1398275" y="3028959"/>
        <a:ext cx="5539715" cy="1210628"/>
      </dsp:txXfrm>
    </dsp:sp>
    <dsp:sp modelId="{0305F956-1089-449E-A0BE-5195638D7ACA}">
      <dsp:nvSpPr>
        <dsp:cNvPr id="0" name=""/>
        <dsp:cNvSpPr/>
      </dsp:nvSpPr>
      <dsp:spPr>
        <a:xfrm>
          <a:off x="0" y="4542244"/>
          <a:ext cx="6937991" cy="1210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3AB6D-04CF-48D4-AFCA-27CA57631F76}">
      <dsp:nvSpPr>
        <dsp:cNvPr id="0" name=""/>
        <dsp:cNvSpPr/>
      </dsp:nvSpPr>
      <dsp:spPr>
        <a:xfrm>
          <a:off x="366215" y="4814636"/>
          <a:ext cx="665845" cy="6658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4EC99-D2FC-4617-A33A-E883F578D372}">
      <dsp:nvSpPr>
        <dsp:cNvPr id="0" name=""/>
        <dsp:cNvSpPr/>
      </dsp:nvSpPr>
      <dsp:spPr>
        <a:xfrm>
          <a:off x="1398275" y="4542244"/>
          <a:ext cx="5539715" cy="1210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25" tIns="128125" rIns="128125" bIns="128125" numCol="1" spcCol="1270" anchor="ctr" anchorCtr="0">
          <a:noAutofit/>
        </a:bodyPr>
        <a:lstStyle/>
        <a:p>
          <a:pPr marL="0" lvl="0" indent="0" algn="l" defTabSz="844550">
            <a:lnSpc>
              <a:spcPct val="100000"/>
            </a:lnSpc>
            <a:spcBef>
              <a:spcPct val="0"/>
            </a:spcBef>
            <a:spcAft>
              <a:spcPct val="35000"/>
            </a:spcAft>
            <a:buNone/>
          </a:pPr>
          <a:r>
            <a:rPr lang="es-UY" sz="1900" kern="1200"/>
            <a:t>4. Actualizaciones y parches: mantener el servidor </a:t>
          </a:r>
          <a:r>
            <a:rPr lang="es-UY" sz="1900" kern="1200" err="1"/>
            <a:t>Memcached</a:t>
          </a:r>
          <a:r>
            <a:rPr lang="es-UY" sz="1900" kern="1200"/>
            <a:t> actualizado con las últimas correcciones de seguridad.</a:t>
          </a:r>
          <a:endParaRPr lang="en-US" sz="1900" kern="1200"/>
        </a:p>
      </dsp:txBody>
      <dsp:txXfrm>
        <a:off x="1398275" y="4542244"/>
        <a:ext cx="5539715" cy="12106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2BDE0-5A6D-43F2-98FC-3D6E12BAA4CB}">
      <dsp:nvSpPr>
        <dsp:cNvPr id="0" name=""/>
        <dsp:cNvSpPr/>
      </dsp:nvSpPr>
      <dsp:spPr>
        <a:xfrm>
          <a:off x="-7944772" y="-1213763"/>
          <a:ext cx="9452893" cy="9452893"/>
        </a:xfrm>
        <a:prstGeom prst="blockArc">
          <a:avLst>
            <a:gd name="adj1" fmla="val 18900000"/>
            <a:gd name="adj2" fmla="val 2700000"/>
            <a:gd name="adj3" fmla="val 229"/>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ECF878-D874-44EC-9539-BD031BB4D822}">
      <dsp:nvSpPr>
        <dsp:cNvPr id="0" name=""/>
        <dsp:cNvSpPr/>
      </dsp:nvSpPr>
      <dsp:spPr>
        <a:xfrm>
          <a:off x="788858" y="540110"/>
          <a:ext cx="9624783" cy="108078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7871" tIns="142240" rIns="142240" bIns="142240" numCol="1" spcCol="1270" anchor="ctr" anchorCtr="0">
          <a:noAutofit/>
        </a:bodyPr>
        <a:lstStyle/>
        <a:p>
          <a:pPr marL="0" lvl="0" indent="0" algn="l" defTabSz="2489200">
            <a:lnSpc>
              <a:spcPct val="90000"/>
            </a:lnSpc>
            <a:spcBef>
              <a:spcPct val="0"/>
            </a:spcBef>
            <a:spcAft>
              <a:spcPct val="35000"/>
            </a:spcAft>
            <a:buNone/>
          </a:pPr>
          <a:r>
            <a:rPr lang="es-419" sz="5600" kern="1200"/>
            <a:t>Configuración </a:t>
          </a:r>
          <a:endParaRPr lang="es-UY" sz="5600" kern="1200"/>
        </a:p>
      </dsp:txBody>
      <dsp:txXfrm>
        <a:off x="788858" y="540110"/>
        <a:ext cx="9624783" cy="1080782"/>
      </dsp:txXfrm>
    </dsp:sp>
    <dsp:sp modelId="{3A815E53-D448-4A40-A9BA-A18977691355}">
      <dsp:nvSpPr>
        <dsp:cNvPr id="0" name=""/>
        <dsp:cNvSpPr/>
      </dsp:nvSpPr>
      <dsp:spPr>
        <a:xfrm>
          <a:off x="113369" y="405012"/>
          <a:ext cx="1350978" cy="135097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A586BB-ADED-41AF-813E-D9F3E2973950}">
      <dsp:nvSpPr>
        <dsp:cNvPr id="0" name=""/>
        <dsp:cNvSpPr/>
      </dsp:nvSpPr>
      <dsp:spPr>
        <a:xfrm>
          <a:off x="1408495" y="2161564"/>
          <a:ext cx="9005146" cy="108078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7871" tIns="142240" rIns="142240" bIns="142240" numCol="1" spcCol="1270" anchor="ctr" anchorCtr="0">
          <a:noAutofit/>
        </a:bodyPr>
        <a:lstStyle/>
        <a:p>
          <a:pPr marL="0" lvl="0" indent="0" algn="l" defTabSz="2489200">
            <a:lnSpc>
              <a:spcPct val="90000"/>
            </a:lnSpc>
            <a:spcBef>
              <a:spcPct val="0"/>
            </a:spcBef>
            <a:spcAft>
              <a:spcPct val="35000"/>
            </a:spcAft>
            <a:buNone/>
          </a:pPr>
          <a:r>
            <a:rPr lang="es-419" sz="5600" kern="1200"/>
            <a:t>Almacenamiento de datos</a:t>
          </a:r>
          <a:endParaRPr lang="es-UY" sz="5600" kern="1200"/>
        </a:p>
      </dsp:txBody>
      <dsp:txXfrm>
        <a:off x="1408495" y="2161564"/>
        <a:ext cx="9005146" cy="1080782"/>
      </dsp:txXfrm>
    </dsp:sp>
    <dsp:sp modelId="{FE62C277-7A04-49AD-8155-60E63468FB38}">
      <dsp:nvSpPr>
        <dsp:cNvPr id="0" name=""/>
        <dsp:cNvSpPr/>
      </dsp:nvSpPr>
      <dsp:spPr>
        <a:xfrm>
          <a:off x="733006" y="2026467"/>
          <a:ext cx="1350978" cy="135097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AC7A10-1EAE-4BEC-8DFB-A680A71639E5}">
      <dsp:nvSpPr>
        <dsp:cNvPr id="0" name=""/>
        <dsp:cNvSpPr/>
      </dsp:nvSpPr>
      <dsp:spPr>
        <a:xfrm>
          <a:off x="1408495" y="3783019"/>
          <a:ext cx="9005146" cy="108078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7871" tIns="142240" rIns="142240" bIns="142240" numCol="1" spcCol="1270" anchor="ctr" anchorCtr="0">
          <a:noAutofit/>
        </a:bodyPr>
        <a:lstStyle/>
        <a:p>
          <a:pPr marL="0" lvl="0" indent="0" algn="l" defTabSz="2489200">
            <a:lnSpc>
              <a:spcPct val="90000"/>
            </a:lnSpc>
            <a:spcBef>
              <a:spcPct val="0"/>
            </a:spcBef>
            <a:spcAft>
              <a:spcPct val="35000"/>
            </a:spcAft>
            <a:buNone/>
          </a:pPr>
          <a:r>
            <a:rPr lang="es-419" sz="5600" kern="1200"/>
            <a:t>Recuperación de datos</a:t>
          </a:r>
          <a:endParaRPr lang="es-UY" sz="5600" kern="1200"/>
        </a:p>
      </dsp:txBody>
      <dsp:txXfrm>
        <a:off x="1408495" y="3783019"/>
        <a:ext cx="9005146" cy="1080782"/>
      </dsp:txXfrm>
    </dsp:sp>
    <dsp:sp modelId="{FA877BF4-17DD-4750-AAA1-37EEA431D46A}">
      <dsp:nvSpPr>
        <dsp:cNvPr id="0" name=""/>
        <dsp:cNvSpPr/>
      </dsp:nvSpPr>
      <dsp:spPr>
        <a:xfrm>
          <a:off x="733006" y="3647921"/>
          <a:ext cx="1350978" cy="135097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963E4F-BFA6-4E3B-9247-3052D13DF40A}">
      <dsp:nvSpPr>
        <dsp:cNvPr id="0" name=""/>
        <dsp:cNvSpPr/>
      </dsp:nvSpPr>
      <dsp:spPr>
        <a:xfrm>
          <a:off x="788858" y="5404474"/>
          <a:ext cx="9624783" cy="108078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7871" tIns="142240" rIns="142240" bIns="142240" numCol="1" spcCol="1270" anchor="ctr" anchorCtr="0">
          <a:noAutofit/>
        </a:bodyPr>
        <a:lstStyle/>
        <a:p>
          <a:pPr marL="0" lvl="0" indent="0" algn="l" defTabSz="2489200">
            <a:lnSpc>
              <a:spcPct val="90000"/>
            </a:lnSpc>
            <a:spcBef>
              <a:spcPct val="0"/>
            </a:spcBef>
            <a:spcAft>
              <a:spcPct val="35000"/>
            </a:spcAft>
            <a:buNone/>
          </a:pPr>
          <a:r>
            <a:rPr lang="es-419" sz="5600" kern="1200"/>
            <a:t>Actualización y/o eliminación</a:t>
          </a:r>
          <a:endParaRPr lang="es-UY" sz="5600" kern="1200"/>
        </a:p>
      </dsp:txBody>
      <dsp:txXfrm>
        <a:off x="788858" y="5404474"/>
        <a:ext cx="9624783" cy="1080782"/>
      </dsp:txXfrm>
    </dsp:sp>
    <dsp:sp modelId="{D7516765-31A1-4136-B750-C1186E7523CB}">
      <dsp:nvSpPr>
        <dsp:cNvPr id="0" name=""/>
        <dsp:cNvSpPr/>
      </dsp:nvSpPr>
      <dsp:spPr>
        <a:xfrm>
          <a:off x="113369" y="5269376"/>
          <a:ext cx="1350978" cy="135097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6"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47.svg"/><Relationship Id="rId7" Type="http://schemas.openxmlformats.org/officeDocument/2006/relationships/diagramData" Target="../diagrams/data2.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11" Type="http://schemas.microsoft.com/office/2007/relationships/diagramDrawing" Target="../diagrams/drawing2.xml"/><Relationship Id="rId5" Type="http://schemas.openxmlformats.org/officeDocument/2006/relationships/image" Target="../media/image49.svg"/><Relationship Id="rId10" Type="http://schemas.openxmlformats.org/officeDocument/2006/relationships/diagramColors" Target="../diagrams/colors2.xml"/><Relationship Id="rId4" Type="http://schemas.openxmlformats.org/officeDocument/2006/relationships/image" Target="../media/image48.png"/><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microsoft.com/office/2007/relationships/diagramDrawing" Target="../diagrams/drawing3.xml"/><Relationship Id="rId3" Type="http://schemas.openxmlformats.org/officeDocument/2006/relationships/image" Target="../media/image56.svg"/><Relationship Id="rId7" Type="http://schemas.openxmlformats.org/officeDocument/2006/relationships/image" Target="../media/image59.jpeg"/><Relationship Id="rId12" Type="http://schemas.openxmlformats.org/officeDocument/2006/relationships/diagramColors" Target="../diagrams/colors3.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8.jpeg"/><Relationship Id="rId11" Type="http://schemas.openxmlformats.org/officeDocument/2006/relationships/diagramQuickStyle" Target="../diagrams/quickStyle3.xml"/><Relationship Id="rId5" Type="http://schemas.openxmlformats.org/officeDocument/2006/relationships/image" Target="../media/image57.svg"/><Relationship Id="rId10" Type="http://schemas.openxmlformats.org/officeDocument/2006/relationships/diagramLayout" Target="../diagrams/layout3.xml"/><Relationship Id="rId4" Type="http://schemas.openxmlformats.org/officeDocument/2006/relationships/image" Target="../media/image41.png"/><Relationship Id="rId9"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6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svg"/><Relationship Id="rId10" Type="http://schemas.openxmlformats.org/officeDocument/2006/relationships/image" Target="../media/image72.png"/><Relationship Id="rId4" Type="http://schemas.openxmlformats.org/officeDocument/2006/relationships/image" Target="../media/image48.png"/><Relationship Id="rId9"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sv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sv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sv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sv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sv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sv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4.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8.sv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sv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8.svg"/><Relationship Id="rId10" Type="http://schemas.openxmlformats.org/officeDocument/2006/relationships/image" Target="../media/image82.svg"/><Relationship Id="rId4" Type="http://schemas.openxmlformats.org/officeDocument/2006/relationships/image" Target="../media/image77.png"/><Relationship Id="rId9"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83.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8.sv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76.svg"/><Relationship Id="rId7" Type="http://schemas.openxmlformats.org/officeDocument/2006/relationships/image" Target="../media/image84.jpe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8.sv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8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jpeg"/><Relationship Id="rId3" Type="http://schemas.openxmlformats.org/officeDocument/2006/relationships/image" Target="../media/image15.png"/><Relationship Id="rId7" Type="http://schemas.openxmlformats.org/officeDocument/2006/relationships/image" Target="../media/image36.png"/><Relationship Id="rId12"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73.svg"/><Relationship Id="rId11" Type="http://schemas.openxmlformats.org/officeDocument/2006/relationships/image" Target="../media/image92.svg"/><Relationship Id="rId5" Type="http://schemas.openxmlformats.org/officeDocument/2006/relationships/image" Target="../media/image34.png"/><Relationship Id="rId10" Type="http://schemas.openxmlformats.org/officeDocument/2006/relationships/image" Target="../media/image91.png"/><Relationship Id="rId4" Type="http://schemas.openxmlformats.org/officeDocument/2006/relationships/image" Target="../media/image16.svg"/><Relationship Id="rId9" Type="http://schemas.openxmlformats.org/officeDocument/2006/relationships/image" Target="../media/image89.sv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95.svg"/><Relationship Id="rId7" Type="http://schemas.openxmlformats.org/officeDocument/2006/relationships/diagramQuickStyle" Target="../diagrams/quickStyle4.xm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microsoft.com/office/2007/relationships/hdphoto" Target="../media/hdphoto2.wdp"/><Relationship Id="rId5" Type="http://schemas.openxmlformats.org/officeDocument/2006/relationships/diagramData" Target="../diagrams/data4.xml"/><Relationship Id="rId10" Type="http://schemas.openxmlformats.org/officeDocument/2006/relationships/image" Target="../media/image96.png"/><Relationship Id="rId4" Type="http://schemas.openxmlformats.org/officeDocument/2006/relationships/image" Target="../media/image36.png"/><Relationship Id="rId9" Type="http://schemas.microsoft.com/office/2007/relationships/diagramDrawing" Target="../diagrams/drawing4.xml"/></Relationships>
</file>

<file path=ppt/slides/_rels/slide41.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76.svg"/><Relationship Id="rId7" Type="http://schemas.openxmlformats.org/officeDocument/2006/relationships/image" Target="../media/image97.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8.sv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6.svg"/><Relationship Id="rId7" Type="http://schemas.openxmlformats.org/officeDocument/2006/relationships/image" Target="../media/image9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8.sv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6.svg"/><Relationship Id="rId7" Type="http://schemas.openxmlformats.org/officeDocument/2006/relationships/image" Target="../media/image9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8.sv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100.jpe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8.sv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4.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2.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1.svg"/><Relationship Id="rId7"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2.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47.svg"/><Relationship Id="rId7" Type="http://schemas.openxmlformats.org/officeDocument/2006/relationships/image" Target="../media/image51.png"/><Relationship Id="rId12" Type="http://schemas.microsoft.com/office/2007/relationships/diagramDrawing" Target="../diagrams/drawing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diagramColors" Target="../diagrams/colors1.xml"/><Relationship Id="rId5" Type="http://schemas.openxmlformats.org/officeDocument/2006/relationships/image" Target="../media/image49.svg"/><Relationship Id="rId10" Type="http://schemas.openxmlformats.org/officeDocument/2006/relationships/diagramQuickStyle" Target="../diagrams/quickStyle1.xml"/><Relationship Id="rId4" Type="http://schemas.openxmlformats.org/officeDocument/2006/relationships/image" Target="../media/image48.png"/><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343950" cy="2506008"/>
          </a:xfrm>
          <a:custGeom>
            <a:avLst/>
            <a:gdLst/>
            <a:ahLst/>
            <a:cxnLst/>
            <a:rect l="l" t="t" r="r" b="b"/>
            <a:pathLst>
              <a:path w="2343950" h="2506008">
                <a:moveTo>
                  <a:pt x="0" y="0"/>
                </a:moveTo>
                <a:lnTo>
                  <a:pt x="2343950" y="0"/>
                </a:lnTo>
                <a:lnTo>
                  <a:pt x="2343950" y="2506008"/>
                </a:lnTo>
                <a:lnTo>
                  <a:pt x="0" y="25060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8068999" y="7993999"/>
            <a:ext cx="3603622" cy="2356504"/>
          </a:xfrm>
          <a:custGeom>
            <a:avLst/>
            <a:gdLst/>
            <a:ahLst/>
            <a:cxnLst/>
            <a:rect l="l" t="t" r="r" b="b"/>
            <a:pathLst>
              <a:path w="3603622" h="2356504">
                <a:moveTo>
                  <a:pt x="0" y="0"/>
                </a:moveTo>
                <a:lnTo>
                  <a:pt x="3603622" y="0"/>
                </a:lnTo>
                <a:lnTo>
                  <a:pt x="3603622" y="2356504"/>
                </a:lnTo>
                <a:lnTo>
                  <a:pt x="0" y="2356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sp>
        <p:nvSpPr>
          <p:cNvPr id="4" name="Freeform 4"/>
          <p:cNvSpPr/>
          <p:nvPr/>
        </p:nvSpPr>
        <p:spPr>
          <a:xfrm>
            <a:off x="11836498" y="5843997"/>
            <a:ext cx="6514995" cy="4506497"/>
          </a:xfrm>
          <a:custGeom>
            <a:avLst/>
            <a:gdLst/>
            <a:ahLst/>
            <a:cxnLst/>
            <a:rect l="l" t="t" r="r" b="b"/>
            <a:pathLst>
              <a:path w="6514995" h="4506497">
                <a:moveTo>
                  <a:pt x="0" y="0"/>
                </a:moveTo>
                <a:lnTo>
                  <a:pt x="6514996" y="0"/>
                </a:lnTo>
                <a:lnTo>
                  <a:pt x="6514996" y="4506497"/>
                </a:lnTo>
                <a:lnTo>
                  <a:pt x="0" y="4506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419"/>
          </a:p>
        </p:txBody>
      </p:sp>
      <p:grpSp>
        <p:nvGrpSpPr>
          <p:cNvPr id="5" name="Group 5"/>
          <p:cNvGrpSpPr>
            <a:grpSpLocks noChangeAspect="1"/>
          </p:cNvGrpSpPr>
          <p:nvPr/>
        </p:nvGrpSpPr>
        <p:grpSpPr>
          <a:xfrm>
            <a:off x="9144514" y="4056564"/>
            <a:ext cx="5323646" cy="5324389"/>
            <a:chOff x="0" y="0"/>
            <a:chExt cx="7098195" cy="7099186"/>
          </a:xfrm>
        </p:grpSpPr>
        <p:sp>
          <p:nvSpPr>
            <p:cNvPr id="6" name="Freeform 6"/>
            <p:cNvSpPr/>
            <p:nvPr/>
          </p:nvSpPr>
          <p:spPr>
            <a:xfrm>
              <a:off x="0" y="0"/>
              <a:ext cx="7098157" cy="7099300"/>
            </a:xfrm>
            <a:custGeom>
              <a:avLst/>
              <a:gdLst/>
              <a:ahLst/>
              <a:cxnLst/>
              <a:rect l="l" t="t" r="r" b="b"/>
              <a:pathLst>
                <a:path w="7098157" h="7099300">
                  <a:moveTo>
                    <a:pt x="3549650" y="0"/>
                  </a:moveTo>
                  <a:lnTo>
                    <a:pt x="0" y="3549650"/>
                  </a:lnTo>
                  <a:lnTo>
                    <a:pt x="3549650" y="7099300"/>
                  </a:lnTo>
                  <a:lnTo>
                    <a:pt x="7098157" y="3550539"/>
                  </a:lnTo>
                  <a:lnTo>
                    <a:pt x="7098157" y="3548507"/>
                  </a:lnTo>
                  <a:lnTo>
                    <a:pt x="3549650" y="0"/>
                  </a:lnTo>
                  <a:close/>
                </a:path>
              </a:pathLst>
            </a:custGeom>
            <a:blipFill>
              <a:blip r:embed="rId8"/>
              <a:stretch>
                <a:fillRect l="-15"/>
              </a:stretch>
            </a:blipFill>
          </p:spPr>
          <p:txBody>
            <a:bodyPr/>
            <a:lstStyle/>
            <a:p>
              <a:endParaRPr lang="es-419"/>
            </a:p>
          </p:txBody>
        </p:sp>
      </p:grpSp>
      <p:grpSp>
        <p:nvGrpSpPr>
          <p:cNvPr id="7" name="Group 7"/>
          <p:cNvGrpSpPr>
            <a:grpSpLocks noChangeAspect="1"/>
          </p:cNvGrpSpPr>
          <p:nvPr/>
        </p:nvGrpSpPr>
        <p:grpSpPr>
          <a:xfrm>
            <a:off x="11809714" y="0"/>
            <a:ext cx="6478286" cy="7407412"/>
            <a:chOff x="0" y="0"/>
            <a:chExt cx="8637714" cy="9876549"/>
          </a:xfrm>
        </p:grpSpPr>
        <p:sp>
          <p:nvSpPr>
            <p:cNvPr id="8" name="Freeform 8"/>
            <p:cNvSpPr/>
            <p:nvPr/>
          </p:nvSpPr>
          <p:spPr>
            <a:xfrm>
              <a:off x="0" y="0"/>
              <a:ext cx="8637651" cy="9876536"/>
            </a:xfrm>
            <a:custGeom>
              <a:avLst/>
              <a:gdLst/>
              <a:ahLst/>
              <a:cxnLst/>
              <a:rect l="l" t="t" r="r" b="b"/>
              <a:pathLst>
                <a:path w="8637651" h="9876536">
                  <a:moveTo>
                    <a:pt x="4625213" y="0"/>
                  </a:moveTo>
                  <a:lnTo>
                    <a:pt x="0" y="4625213"/>
                  </a:lnTo>
                  <a:lnTo>
                    <a:pt x="5251323" y="9876536"/>
                  </a:lnTo>
                  <a:lnTo>
                    <a:pt x="8637651" y="6490208"/>
                  </a:lnTo>
                  <a:lnTo>
                    <a:pt x="8637651" y="2760091"/>
                  </a:lnTo>
                  <a:lnTo>
                    <a:pt x="5877560" y="0"/>
                  </a:lnTo>
                  <a:close/>
                </a:path>
              </a:pathLst>
            </a:custGeom>
            <a:blipFill>
              <a:blip r:embed="rId9"/>
              <a:stretch>
                <a:fillRect t="-6340" r="-21593" b="-1"/>
              </a:stretch>
            </a:blipFill>
          </p:spPr>
          <p:txBody>
            <a:bodyPr/>
            <a:lstStyle/>
            <a:p>
              <a:endParaRPr lang="es-419"/>
            </a:p>
          </p:txBody>
        </p:sp>
      </p:grpSp>
      <p:sp>
        <p:nvSpPr>
          <p:cNvPr id="9" name="Freeform 9"/>
          <p:cNvSpPr/>
          <p:nvPr/>
        </p:nvSpPr>
        <p:spPr>
          <a:xfrm>
            <a:off x="485308" y="5534844"/>
            <a:ext cx="590550" cy="600075"/>
          </a:xfrm>
          <a:custGeom>
            <a:avLst/>
            <a:gdLst/>
            <a:ahLst/>
            <a:cxnLst/>
            <a:rect l="l" t="t" r="r" b="b"/>
            <a:pathLst>
              <a:path w="590550" h="600075">
                <a:moveTo>
                  <a:pt x="0" y="0"/>
                </a:moveTo>
                <a:lnTo>
                  <a:pt x="590550" y="0"/>
                </a:lnTo>
                <a:lnTo>
                  <a:pt x="590550" y="600075"/>
                </a:lnTo>
                <a:lnTo>
                  <a:pt x="0" y="6000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419"/>
          </a:p>
        </p:txBody>
      </p:sp>
      <p:sp>
        <p:nvSpPr>
          <p:cNvPr id="10" name="Freeform 10"/>
          <p:cNvSpPr/>
          <p:nvPr/>
        </p:nvSpPr>
        <p:spPr>
          <a:xfrm>
            <a:off x="485308" y="6918246"/>
            <a:ext cx="590550" cy="600075"/>
          </a:xfrm>
          <a:custGeom>
            <a:avLst/>
            <a:gdLst/>
            <a:ahLst/>
            <a:cxnLst/>
            <a:rect l="l" t="t" r="r" b="b"/>
            <a:pathLst>
              <a:path w="590550" h="600075">
                <a:moveTo>
                  <a:pt x="0" y="0"/>
                </a:moveTo>
                <a:lnTo>
                  <a:pt x="590550" y="0"/>
                </a:lnTo>
                <a:lnTo>
                  <a:pt x="590550" y="600075"/>
                </a:lnTo>
                <a:lnTo>
                  <a:pt x="0" y="600075"/>
                </a:lnTo>
                <a:lnTo>
                  <a:pt x="0" y="0"/>
                </a:lnTo>
                <a:close/>
              </a:path>
            </a:pathLst>
          </a:custGeom>
          <a:blipFill>
            <a:blip r:embed="rId10">
              <a:extLst>
                <a:ext uri="{96DAC541-7B7A-43D3-8B79-37D633B846F1}">
                  <asvg:svgBlip xmlns:asvg="http://schemas.microsoft.com/office/drawing/2016/SVG/main" r:embed="rId12"/>
                </a:ext>
              </a:extLst>
            </a:blip>
            <a:stretch>
              <a:fillRect/>
            </a:stretch>
          </a:blipFill>
        </p:spPr>
        <p:txBody>
          <a:bodyPr/>
          <a:lstStyle/>
          <a:p>
            <a:endParaRPr lang="es-419"/>
          </a:p>
        </p:txBody>
      </p:sp>
      <p:sp>
        <p:nvSpPr>
          <p:cNvPr id="11" name="Freeform 11"/>
          <p:cNvSpPr/>
          <p:nvPr/>
        </p:nvSpPr>
        <p:spPr>
          <a:xfrm>
            <a:off x="487394" y="8334089"/>
            <a:ext cx="590550" cy="600075"/>
          </a:xfrm>
          <a:custGeom>
            <a:avLst/>
            <a:gdLst/>
            <a:ahLst/>
            <a:cxnLst/>
            <a:rect l="l" t="t" r="r" b="b"/>
            <a:pathLst>
              <a:path w="590550" h="600075">
                <a:moveTo>
                  <a:pt x="0" y="0"/>
                </a:moveTo>
                <a:lnTo>
                  <a:pt x="590550" y="0"/>
                </a:lnTo>
                <a:lnTo>
                  <a:pt x="590550" y="600075"/>
                </a:lnTo>
                <a:lnTo>
                  <a:pt x="0" y="6000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419"/>
          </a:p>
        </p:txBody>
      </p:sp>
      <p:sp>
        <p:nvSpPr>
          <p:cNvPr id="13" name="TextBox 13"/>
          <p:cNvSpPr txBox="1"/>
          <p:nvPr/>
        </p:nvSpPr>
        <p:spPr>
          <a:xfrm>
            <a:off x="1631633" y="5362604"/>
            <a:ext cx="3584924" cy="810991"/>
          </a:xfrm>
          <a:prstGeom prst="rect">
            <a:avLst/>
          </a:prstGeom>
        </p:spPr>
        <p:txBody>
          <a:bodyPr lIns="0" tIns="0" rIns="0" bIns="0" rtlCol="0" anchor="t">
            <a:spAutoFit/>
          </a:bodyPr>
          <a:lstStyle/>
          <a:p>
            <a:pPr algn="l">
              <a:lnSpc>
                <a:spcPts val="6750"/>
              </a:lnSpc>
            </a:pPr>
            <a:r>
              <a:rPr lang="en-US" sz="4821" spc="43">
                <a:solidFill>
                  <a:srgbClr val="FFFFFF"/>
                </a:solidFill>
                <a:latin typeface="IBM Plex Sans Condensed"/>
              </a:rPr>
              <a:t>Wilson Arriola</a:t>
            </a:r>
          </a:p>
        </p:txBody>
      </p:sp>
      <p:sp>
        <p:nvSpPr>
          <p:cNvPr id="14" name="TextBox 14"/>
          <p:cNvSpPr txBox="1"/>
          <p:nvPr/>
        </p:nvSpPr>
        <p:spPr>
          <a:xfrm>
            <a:off x="1633242" y="6330429"/>
            <a:ext cx="3780327" cy="2692212"/>
          </a:xfrm>
          <a:prstGeom prst="rect">
            <a:avLst/>
          </a:prstGeom>
        </p:spPr>
        <p:txBody>
          <a:bodyPr wrap="square" lIns="0" tIns="0" rIns="0" bIns="0" rtlCol="0" anchor="t">
            <a:spAutoFit/>
          </a:bodyPr>
          <a:lstStyle/>
          <a:p>
            <a:pPr>
              <a:lnSpc>
                <a:spcPts val="11321"/>
              </a:lnSpc>
            </a:pPr>
            <a:r>
              <a:rPr lang="en-US" sz="4800" spc="43">
                <a:solidFill>
                  <a:srgbClr val="FFFFFF"/>
                </a:solidFill>
                <a:latin typeface="IBM Plex Sans Condensed"/>
              </a:rPr>
              <a:t>Nicolás Lepore</a:t>
            </a:r>
            <a:endParaRPr lang="es-ES"/>
          </a:p>
          <a:p>
            <a:pPr algn="l">
              <a:lnSpc>
                <a:spcPts val="11321"/>
              </a:lnSpc>
            </a:pPr>
            <a:r>
              <a:rPr lang="en-US" sz="4800" spc="43">
                <a:solidFill>
                  <a:srgbClr val="FFFFFF"/>
                </a:solidFill>
                <a:latin typeface="IBM Plex Sans Condensed"/>
              </a:rPr>
              <a:t>Damián Vera</a:t>
            </a:r>
          </a:p>
        </p:txBody>
      </p:sp>
      <p:pic>
        <p:nvPicPr>
          <p:cNvPr id="16" name="Imagen 15">
            <a:extLst>
              <a:ext uri="{FF2B5EF4-FFF2-40B4-BE49-F238E27FC236}">
                <a16:creationId xmlns:a16="http://schemas.microsoft.com/office/drawing/2014/main" id="{345B7061-2267-4693-8AD3-6C1390C25259}"/>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2473" y1="84091" x2="22473" y2="84091"/>
                        <a14:foregroundMark x1="25665" y1="86818" x2="25665" y2="86818"/>
                        <a14:foregroundMark x1="32979" y1="85682" x2="32979" y2="85682"/>
                        <a14:foregroundMark x1="43883" y1="86591" x2="43883" y2="86591"/>
                        <a14:foregroundMark x1="54521" y1="85227" x2="54521" y2="85227"/>
                        <a14:foregroundMark x1="58112" y1="85909" x2="58112" y2="85909"/>
                        <a14:foregroundMark x1="65426" y1="85227" x2="65426" y2="85227"/>
                        <a14:foregroundMark x1="84309" y1="87500" x2="84309" y2="87500"/>
                        <a14:foregroundMark x1="52926" y1="40455" x2="52926" y2="40455"/>
                        <a14:foregroundMark x1="54521" y1="37500" x2="54521" y2="37500"/>
                        <a14:foregroundMark x1="54521" y1="37500" x2="54521" y2="37500"/>
                        <a14:foregroundMark x1="56117" y1="28409" x2="47872" y2="47500"/>
                        <a14:foregroundMark x1="30851" y1="20909" x2="30851" y2="20909"/>
                        <a14:foregroundMark x1="47473" y1="60682" x2="47473" y2="60682"/>
                        <a14:foregroundMark x1="46676" y1="58409" x2="46676" y2="58409"/>
                        <a14:foregroundMark x1="53324" y1="57500" x2="53324" y2="57500"/>
                        <a14:foregroundMark x1="30452" y1="24091" x2="27660" y2="49773"/>
                        <a14:foregroundMark x1="27660" y1="49773" x2="30186" y2="63864"/>
                        <a14:foregroundMark x1="30186" y1="63864" x2="44548" y2="70455"/>
                        <a14:foregroundMark x1="44548" y1="70455" x2="63298" y2="63409"/>
                        <a14:foregroundMark x1="63298" y1="63409" x2="68617" y2="53636"/>
                        <a14:foregroundMark x1="68617" y1="53636" x2="70213" y2="24773"/>
                        <a14:foregroundMark x1="70213" y1="24773" x2="56117" y2="17045"/>
                        <a14:foregroundMark x1="56117" y1="17045" x2="44282" y2="22500"/>
                        <a14:foregroundMark x1="71144" y1="21364" x2="73005" y2="47955"/>
                        <a14:foregroundMark x1="20745" y1="85227" x2="20745" y2="85227"/>
                        <a14:foregroundMark x1="21543" y1="81818" x2="21543" y2="81818"/>
                        <a14:foregroundMark x1="16356" y1="80909" x2="16356" y2="80909"/>
                        <a14:foregroundMark x1="16356" y1="80682" x2="16356" y2="80682"/>
                        <a14:foregroundMark x1="15957" y1="81591" x2="16223" y2="85227"/>
                        <a14:foregroundMark x1="17819" y1="83182" x2="19016" y2="86591"/>
                        <a14:foregroundMark x1="25931" y1="85682" x2="25931" y2="85682"/>
                        <a14:foregroundMark x1="36569" y1="85227" x2="36569" y2="85227"/>
                        <a14:foregroundMark x1="51330" y1="87955" x2="51330" y2="87955"/>
                        <a14:foregroundMark x1="64894" y1="84773" x2="64894" y2="84773"/>
                        <a14:foregroundMark x1="76330" y1="85909" x2="76330" y2="85909"/>
                        <a14:foregroundMark x1="78723" y1="86818" x2="78723" y2="86818"/>
                        <a14:foregroundMark x1="78723" y1="85227" x2="78723" y2="85227"/>
                        <a14:foregroundMark x1="69681" y1="87500" x2="69681" y2="87500"/>
                        <a14:foregroundMark x1="43750" y1="85000" x2="43750" y2="85000"/>
                        <a14:foregroundMark x1="40824" y1="85909" x2="40824" y2="85909"/>
                        <a14:foregroundMark x1="72606" y1="86364" x2="72606" y2="86364"/>
                        <a14:backgroundMark x1="4654" y1="10455" x2="8910" y2="31818"/>
                        <a14:backgroundMark x1="8910" y1="31818" x2="9309" y2="32500"/>
                        <a14:backgroundMark x1="7314" y1="11364" x2="13564" y2="44773"/>
                        <a14:backgroundMark x1="13564" y1="44773" x2="14761" y2="47045"/>
                        <a14:backgroundMark x1="28059" y1="84318" x2="28059" y2="84318"/>
                        <a14:backgroundMark x1="52660" y1="88864" x2="52660" y2="88864"/>
                        <a14:backgroundMark x1="74202" y1="85000" x2="74202" y2="85000"/>
                        <a14:backgroundMark x1="19149" y1="86818" x2="19149" y2="86818"/>
                        <a14:backgroundMark x1="21676" y1="82727" x2="21676" y2="82727"/>
                      </a14:backgroundRemoval>
                    </a14:imgEffect>
                  </a14:imgLayer>
                </a14:imgProps>
              </a:ext>
              <a:ext uri="{28A0092B-C50C-407E-A947-70E740481C1C}">
                <a14:useLocalDpi xmlns:a14="http://schemas.microsoft.com/office/drawing/2010/main" val="0"/>
              </a:ext>
            </a:extLst>
          </a:blip>
          <a:stretch>
            <a:fillRect/>
          </a:stretch>
        </p:blipFill>
        <p:spPr>
          <a:xfrm>
            <a:off x="2896387" y="412101"/>
            <a:ext cx="7163800" cy="41915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rot="5400000">
            <a:off x="15621000" y="-40821"/>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16200000">
            <a:off x="10835818" y="2904219"/>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6530826" y="2034374"/>
            <a:ext cx="3505200" cy="101603"/>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838200" y="957943"/>
            <a:ext cx="9510560"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n-US" sz="6150" b="0" i="0" u="none" strike="noStrike" kern="1200" cap="none" spc="0" normalizeH="0" baseline="0" noProof="0">
                <a:ln>
                  <a:noFill/>
                </a:ln>
                <a:solidFill>
                  <a:srgbClr val="FFFFFF"/>
                </a:solidFill>
                <a:effectLst/>
                <a:uLnTx/>
                <a:uFillTx/>
                <a:latin typeface="DM Serif Display"/>
                <a:ea typeface="+mn-ea"/>
                <a:cs typeface="+mn-cs"/>
              </a:rPr>
              <a:t>Casos de </a:t>
            </a:r>
            <a:r>
              <a:rPr kumimoji="0" lang="en-US" sz="6150" b="0" i="0" u="none" strike="noStrike" kern="1200" cap="none" spc="0" normalizeH="0" baseline="0" noProof="0" err="1">
                <a:ln>
                  <a:noFill/>
                </a:ln>
                <a:solidFill>
                  <a:srgbClr val="FFFFFF"/>
                </a:solidFill>
                <a:effectLst/>
                <a:uLnTx/>
                <a:uFillTx/>
                <a:latin typeface="DM Serif Display"/>
                <a:ea typeface="+mn-ea"/>
                <a:cs typeface="+mn-cs"/>
              </a:rPr>
              <a:t>usos</a:t>
            </a:r>
            <a:r>
              <a:rPr kumimoji="0" lang="en-US" sz="6150" b="0" i="0" u="none" strike="noStrike" kern="1200" cap="none" spc="0" normalizeH="0" baseline="0" noProof="0">
                <a:ln>
                  <a:noFill/>
                </a:ln>
                <a:solidFill>
                  <a:srgbClr val="FFFFFF"/>
                </a:solidFill>
                <a:effectLst/>
                <a:uLnTx/>
                <a:uFillTx/>
                <a:latin typeface="DM Serif Display"/>
                <a:ea typeface="+mn-ea"/>
                <a:cs typeface="+mn-cs"/>
              </a:rPr>
              <a:t> </a:t>
            </a:r>
            <a:r>
              <a:rPr kumimoji="0" lang="en-US" sz="6150" b="0" i="0" u="none" strike="noStrike" kern="1200" cap="none" spc="0" normalizeH="0" baseline="0" noProof="0" err="1">
                <a:ln>
                  <a:noFill/>
                </a:ln>
                <a:solidFill>
                  <a:srgbClr val="FFFFFF"/>
                </a:solidFill>
                <a:effectLst/>
                <a:uLnTx/>
                <a:uFillTx/>
                <a:latin typeface="DM Serif Display"/>
                <a:ea typeface="+mn-ea"/>
                <a:cs typeface="+mn-cs"/>
              </a:rPr>
              <a:t>en</a:t>
            </a:r>
            <a:r>
              <a:rPr kumimoji="0" lang="en-US" sz="6150" b="0" i="0" u="none" strike="noStrike" kern="1200" cap="none" spc="0" normalizeH="0" baseline="0" noProof="0">
                <a:ln>
                  <a:noFill/>
                </a:ln>
                <a:solidFill>
                  <a:srgbClr val="FFFFFF"/>
                </a:solidFill>
                <a:effectLst/>
                <a:uLnTx/>
                <a:uFillTx/>
                <a:latin typeface="DM Serif Display"/>
                <a:ea typeface="+mn-ea"/>
                <a:cs typeface="+mn-cs"/>
              </a:rPr>
              <a:t> </a:t>
            </a:r>
            <a:r>
              <a:rPr kumimoji="0" lang="en-US" sz="6150" b="0" i="0" u="none" strike="noStrike" kern="1200" cap="none" spc="0" normalizeH="0" baseline="0" noProof="0" err="1">
                <a:ln>
                  <a:noFill/>
                </a:ln>
                <a:solidFill>
                  <a:srgbClr val="FFFFFF"/>
                </a:solidFill>
                <a:effectLst/>
                <a:uLnTx/>
                <a:uFillTx/>
                <a:latin typeface="DM Serif Display"/>
                <a:ea typeface="+mn-ea"/>
                <a:cs typeface="+mn-cs"/>
              </a:rPr>
              <a:t>Gobierno</a:t>
            </a:r>
            <a:endParaRPr kumimoji="0" lang="en-US" sz="6150" b="0" i="0" u="none" strike="noStrike" kern="1200" cap="none" spc="0" normalizeH="0" baseline="0" noProof="0">
              <a:ln>
                <a:noFill/>
              </a:ln>
              <a:solidFill>
                <a:srgbClr val="FFFFFF"/>
              </a:solidFill>
              <a:effectLst/>
              <a:uLnTx/>
              <a:uFillTx/>
              <a:latin typeface="DM Serif Display"/>
              <a:ea typeface="+mn-ea"/>
              <a:cs typeface="+mn-cs"/>
            </a:endParaRPr>
          </a:p>
        </p:txBody>
      </p:sp>
      <p:graphicFrame>
        <p:nvGraphicFramePr>
          <p:cNvPr id="12" name="Diagrama 11">
            <a:extLst>
              <a:ext uri="{FF2B5EF4-FFF2-40B4-BE49-F238E27FC236}">
                <a16:creationId xmlns:a16="http://schemas.microsoft.com/office/drawing/2014/main" id="{F74DA2E6-9931-DF13-B71C-64134C6C3D1D}"/>
              </a:ext>
            </a:extLst>
          </p:cNvPr>
          <p:cNvGraphicFramePr/>
          <p:nvPr>
            <p:extLst>
              <p:ext uri="{D42A27DB-BD31-4B8C-83A1-F6EECF244321}">
                <p14:modId xmlns:p14="http://schemas.microsoft.com/office/powerpoint/2010/main" val="729001476"/>
              </p:ext>
            </p:extLst>
          </p:nvPr>
        </p:nvGraphicFramePr>
        <p:xfrm>
          <a:off x="1011507" y="2801255"/>
          <a:ext cx="10143628" cy="65278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Rectángulo 24">
            <a:extLst>
              <a:ext uri="{FF2B5EF4-FFF2-40B4-BE49-F238E27FC236}">
                <a16:creationId xmlns:a16="http://schemas.microsoft.com/office/drawing/2014/main" id="{AF61D10D-13DE-9EDB-8942-2983904A3ECA}"/>
              </a:ext>
            </a:extLst>
          </p:cNvPr>
          <p:cNvSpPr/>
          <p:nvPr/>
        </p:nvSpPr>
        <p:spPr>
          <a:xfrm rot="18900000">
            <a:off x="12015872" y="555936"/>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213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3093996"/>
            <a:ext cx="1913620" cy="3603622"/>
          </a:xfrm>
          <a:custGeom>
            <a:avLst/>
            <a:gdLst/>
            <a:ahLst/>
            <a:cxnLst/>
            <a:rect l="l" t="t" r="r" b="b"/>
            <a:pathLst>
              <a:path w="1913620" h="3603622">
                <a:moveTo>
                  <a:pt x="0" y="0"/>
                </a:moveTo>
                <a:lnTo>
                  <a:pt x="1913620" y="0"/>
                </a:lnTo>
                <a:lnTo>
                  <a:pt x="1913620" y="3603622"/>
                </a:lnTo>
                <a:lnTo>
                  <a:pt x="0" y="3603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2004003" y="-63503"/>
            <a:ext cx="6575422" cy="8630345"/>
          </a:xfrm>
          <a:custGeom>
            <a:avLst/>
            <a:gdLst/>
            <a:ahLst/>
            <a:cxnLst/>
            <a:rect l="l" t="t" r="r" b="b"/>
            <a:pathLst>
              <a:path w="6575422" h="8630345">
                <a:moveTo>
                  <a:pt x="0" y="0"/>
                </a:moveTo>
                <a:lnTo>
                  <a:pt x="6575422" y="0"/>
                </a:lnTo>
                <a:lnTo>
                  <a:pt x="6575422" y="8630345"/>
                </a:lnTo>
                <a:lnTo>
                  <a:pt x="0" y="86303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0" y="5232016"/>
            <a:ext cx="5320570" cy="5054984"/>
            <a:chOff x="0" y="0"/>
            <a:chExt cx="7094093" cy="6739979"/>
          </a:xfrm>
        </p:grpSpPr>
        <p:sp>
          <p:nvSpPr>
            <p:cNvPr id="5" name="Freeform 5"/>
            <p:cNvSpPr/>
            <p:nvPr/>
          </p:nvSpPr>
          <p:spPr>
            <a:xfrm>
              <a:off x="0" y="0"/>
              <a:ext cx="7094093" cy="6740017"/>
            </a:xfrm>
            <a:custGeom>
              <a:avLst/>
              <a:gdLst/>
              <a:ahLst/>
              <a:cxnLst/>
              <a:rect l="l" t="t" r="r" b="b"/>
              <a:pathLst>
                <a:path w="7094093" h="6740017">
                  <a:moveTo>
                    <a:pt x="2528570" y="0"/>
                  </a:moveTo>
                  <a:lnTo>
                    <a:pt x="0" y="2528570"/>
                  </a:lnTo>
                  <a:lnTo>
                    <a:pt x="0" y="6602730"/>
                  </a:lnTo>
                  <a:lnTo>
                    <a:pt x="137287" y="6740017"/>
                  </a:lnTo>
                  <a:lnTo>
                    <a:pt x="4919726" y="6740017"/>
                  </a:lnTo>
                  <a:lnTo>
                    <a:pt x="7094093" y="4565523"/>
                  </a:lnTo>
                  <a:lnTo>
                    <a:pt x="2528570" y="0"/>
                  </a:lnTo>
                  <a:close/>
                </a:path>
              </a:pathLst>
            </a:custGeom>
            <a:blipFill>
              <a:blip r:embed="rId6"/>
              <a:stretch>
                <a:fillRect l="-28716" b="-35478"/>
              </a:stretch>
            </a:blipFill>
          </p:spPr>
          <p:txBody>
            <a:bodyPr/>
            <a:lstStyle/>
            <a:p>
              <a:endParaRPr lang="es-419"/>
            </a:p>
          </p:txBody>
        </p:sp>
      </p:grpSp>
      <p:grpSp>
        <p:nvGrpSpPr>
          <p:cNvPr id="6" name="Group 6"/>
          <p:cNvGrpSpPr>
            <a:grpSpLocks noChangeAspect="1"/>
          </p:cNvGrpSpPr>
          <p:nvPr/>
        </p:nvGrpSpPr>
        <p:grpSpPr>
          <a:xfrm>
            <a:off x="0" y="0"/>
            <a:ext cx="4753499" cy="4615558"/>
            <a:chOff x="0" y="0"/>
            <a:chExt cx="6337998" cy="6154077"/>
          </a:xfrm>
        </p:grpSpPr>
        <p:sp>
          <p:nvSpPr>
            <p:cNvPr id="7" name="Freeform 7"/>
            <p:cNvSpPr/>
            <p:nvPr/>
          </p:nvSpPr>
          <p:spPr>
            <a:xfrm>
              <a:off x="0" y="0"/>
              <a:ext cx="6338062" cy="6154039"/>
            </a:xfrm>
            <a:custGeom>
              <a:avLst/>
              <a:gdLst/>
              <a:ahLst/>
              <a:cxnLst/>
              <a:rect l="l" t="t" r="r" b="b"/>
              <a:pathLst>
                <a:path w="6338062" h="6154039">
                  <a:moveTo>
                    <a:pt x="1233678" y="0"/>
                  </a:moveTo>
                  <a:lnTo>
                    <a:pt x="0" y="1233678"/>
                  </a:lnTo>
                  <a:lnTo>
                    <a:pt x="0" y="3568827"/>
                  </a:lnTo>
                  <a:lnTo>
                    <a:pt x="2585212" y="6154039"/>
                  </a:lnTo>
                  <a:lnTo>
                    <a:pt x="6338062" y="2401189"/>
                  </a:lnTo>
                  <a:lnTo>
                    <a:pt x="3936746" y="0"/>
                  </a:lnTo>
                  <a:close/>
                </a:path>
              </a:pathLst>
            </a:custGeom>
            <a:blipFill>
              <a:blip r:embed="rId7"/>
              <a:stretch>
                <a:fillRect l="-18422" t="-21961" b="-2"/>
              </a:stretch>
            </a:blipFill>
          </p:spPr>
          <p:txBody>
            <a:bodyPr/>
            <a:lstStyle/>
            <a:p>
              <a:endParaRPr lang="es-419"/>
            </a:p>
          </p:txBody>
        </p:sp>
      </p:grpSp>
      <p:sp>
        <p:nvSpPr>
          <p:cNvPr id="14" name="Freeform 14"/>
          <p:cNvSpPr/>
          <p:nvPr/>
        </p:nvSpPr>
        <p:spPr>
          <a:xfrm>
            <a:off x="9490024" y="1912920"/>
            <a:ext cx="3505200" cy="101603"/>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8"/>
            <a:stretch>
              <a:fillRect/>
            </a:stretch>
          </a:blipFill>
        </p:spPr>
        <p:txBody>
          <a:bodyPr/>
          <a:lstStyle/>
          <a:p>
            <a:endParaRPr lang="es-419"/>
          </a:p>
        </p:txBody>
      </p:sp>
      <p:sp>
        <p:nvSpPr>
          <p:cNvPr id="15" name="TextBox 15"/>
          <p:cNvSpPr txBox="1"/>
          <p:nvPr/>
        </p:nvSpPr>
        <p:spPr>
          <a:xfrm>
            <a:off x="9490024" y="1187529"/>
            <a:ext cx="8083535" cy="725391"/>
          </a:xfrm>
          <a:prstGeom prst="rect">
            <a:avLst/>
          </a:prstGeom>
        </p:spPr>
        <p:txBody>
          <a:bodyPr wrap="square" lIns="0" tIns="0" rIns="0" bIns="0" rtlCol="0" anchor="t">
            <a:spAutoFit/>
          </a:bodyPr>
          <a:lstStyle/>
          <a:p>
            <a:pPr algn="l">
              <a:lnSpc>
                <a:spcPts val="5880"/>
              </a:lnSpc>
            </a:pPr>
            <a:r>
              <a:rPr lang="es-UY" sz="4200">
                <a:solidFill>
                  <a:srgbClr val="FFFFFF"/>
                </a:solidFill>
                <a:latin typeface="DM Serif Display"/>
              </a:rPr>
              <a:t>Consideraciones </a:t>
            </a:r>
            <a:r>
              <a:rPr lang="en-US" sz="4200">
                <a:solidFill>
                  <a:srgbClr val="FFFFFF"/>
                </a:solidFill>
                <a:latin typeface="DM Serif Display"/>
              </a:rPr>
              <a:t>de Seguridad</a:t>
            </a:r>
          </a:p>
        </p:txBody>
      </p:sp>
      <p:graphicFrame>
        <p:nvGraphicFramePr>
          <p:cNvPr id="10" name="TextBox 16">
            <a:extLst>
              <a:ext uri="{FF2B5EF4-FFF2-40B4-BE49-F238E27FC236}">
                <a16:creationId xmlns:a16="http://schemas.microsoft.com/office/drawing/2014/main" id="{55A7247F-7396-8953-BD28-6425AED9ED55}"/>
              </a:ext>
            </a:extLst>
          </p:cNvPr>
          <p:cNvGraphicFramePr/>
          <p:nvPr>
            <p:extLst>
              <p:ext uri="{D42A27DB-BD31-4B8C-83A1-F6EECF244321}">
                <p14:modId xmlns:p14="http://schemas.microsoft.com/office/powerpoint/2010/main" val="1049302223"/>
              </p:ext>
            </p:extLst>
          </p:nvPr>
        </p:nvGraphicFramePr>
        <p:xfrm>
          <a:off x="9917719" y="3093996"/>
          <a:ext cx="6937991" cy="575526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 name="CuadroTexto 10">
            <a:extLst>
              <a:ext uri="{FF2B5EF4-FFF2-40B4-BE49-F238E27FC236}">
                <a16:creationId xmlns:a16="http://schemas.microsoft.com/office/drawing/2014/main" id="{9B9B8402-404D-1A74-B0B6-AEAF332C2F3E}"/>
              </a:ext>
            </a:extLst>
          </p:cNvPr>
          <p:cNvSpPr txBox="1"/>
          <p:nvPr/>
        </p:nvSpPr>
        <p:spPr>
          <a:xfrm>
            <a:off x="9490024" y="2150772"/>
            <a:ext cx="7046449" cy="923330"/>
          </a:xfrm>
          <a:prstGeom prst="rect">
            <a:avLst/>
          </a:prstGeom>
          <a:noFill/>
        </p:spPr>
        <p:txBody>
          <a:bodyPr wrap="square" rtlCol="0">
            <a:spAutoFit/>
          </a:bodyPr>
          <a:lstStyle/>
          <a:p>
            <a:r>
              <a:rPr lang="es-UY">
                <a:solidFill>
                  <a:schemeClr val="bg1"/>
                </a:solidFill>
              </a:rPr>
              <a:t>Al implementar </a:t>
            </a:r>
            <a:r>
              <a:rPr lang="es-UY" err="1">
                <a:solidFill>
                  <a:schemeClr val="bg1"/>
                </a:solidFill>
              </a:rPr>
              <a:t>Memcached</a:t>
            </a:r>
            <a:r>
              <a:rPr lang="es-UY">
                <a:solidFill>
                  <a:schemeClr val="bg1"/>
                </a:solidFill>
              </a:rPr>
              <a:t>, es importante tener en cuenta las siguientes consideraciones de seguridad: </a:t>
            </a:r>
            <a:endParaRPr lang="es-419">
              <a:solidFill>
                <a:schemeClr val="bg1"/>
              </a:solidFill>
            </a:endParaRPr>
          </a:p>
          <a:p>
            <a:endParaRPr lang="es-419"/>
          </a:p>
        </p:txBody>
      </p:sp>
    </p:spTree>
    <p:extLst>
      <p:ext uri="{BB962C8B-B14F-4D97-AF65-F5344CB8AC3E}">
        <p14:creationId xmlns:p14="http://schemas.microsoft.com/office/powerpoint/2010/main" val="4087593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2700985"/>
            <a:ext cx="4743555" cy="7649518"/>
          </a:xfrm>
          <a:custGeom>
            <a:avLst/>
            <a:gdLst/>
            <a:ahLst/>
            <a:cxnLst/>
            <a:rect l="l" t="t" r="r" b="b"/>
            <a:pathLst>
              <a:path w="4743555" h="7649518">
                <a:moveTo>
                  <a:pt x="0" y="0"/>
                </a:moveTo>
                <a:lnTo>
                  <a:pt x="4743555" y="0"/>
                </a:lnTo>
                <a:lnTo>
                  <a:pt x="4743555" y="7649518"/>
                </a:lnTo>
                <a:lnTo>
                  <a:pt x="0" y="7649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10604002" y="-63503"/>
            <a:ext cx="7747502" cy="5547846"/>
          </a:xfrm>
          <a:custGeom>
            <a:avLst/>
            <a:gdLst/>
            <a:ahLst/>
            <a:cxnLst/>
            <a:rect l="l" t="t" r="r" b="b"/>
            <a:pathLst>
              <a:path w="7747502" h="5547846">
                <a:moveTo>
                  <a:pt x="0" y="0"/>
                </a:moveTo>
                <a:lnTo>
                  <a:pt x="7747501" y="0"/>
                </a:lnTo>
                <a:lnTo>
                  <a:pt x="7747501" y="5547846"/>
                </a:lnTo>
                <a:lnTo>
                  <a:pt x="0" y="55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sp>
        <p:nvSpPr>
          <p:cNvPr id="4" name="Freeform 4"/>
          <p:cNvSpPr/>
          <p:nvPr/>
        </p:nvSpPr>
        <p:spPr>
          <a:xfrm flipV="1">
            <a:off x="4314403" y="3095688"/>
            <a:ext cx="8602933" cy="114058"/>
          </a:xfrm>
          <a:custGeom>
            <a:avLst/>
            <a:gdLst/>
            <a:ahLst/>
            <a:cxnLst/>
            <a:rect l="l" t="t" r="r" b="b"/>
            <a:pathLst>
              <a:path w="3987803" h="101603">
                <a:moveTo>
                  <a:pt x="0" y="0"/>
                </a:moveTo>
                <a:lnTo>
                  <a:pt x="3987803" y="0"/>
                </a:lnTo>
                <a:lnTo>
                  <a:pt x="3987803" y="101603"/>
                </a:lnTo>
                <a:lnTo>
                  <a:pt x="0" y="101603"/>
                </a:lnTo>
                <a:lnTo>
                  <a:pt x="0" y="0"/>
                </a:lnTo>
                <a:close/>
              </a:path>
            </a:pathLst>
          </a:custGeom>
          <a:blipFill>
            <a:blip r:embed="rId6"/>
            <a:stretch>
              <a:fillRect/>
            </a:stretch>
          </a:blipFill>
        </p:spPr>
        <p:txBody>
          <a:bodyPr/>
          <a:lstStyle/>
          <a:p>
            <a:endParaRPr lang="es-419"/>
          </a:p>
        </p:txBody>
      </p:sp>
      <p:sp>
        <p:nvSpPr>
          <p:cNvPr id="8" name="TextBox 8"/>
          <p:cNvSpPr txBox="1"/>
          <p:nvPr/>
        </p:nvSpPr>
        <p:spPr>
          <a:xfrm>
            <a:off x="3571370" y="3950132"/>
            <a:ext cx="6007922" cy="369140"/>
          </a:xfrm>
          <a:prstGeom prst="rect">
            <a:avLst/>
          </a:prstGeom>
        </p:spPr>
        <p:txBody>
          <a:bodyPr lIns="0" tIns="0" rIns="0" bIns="0" rtlCol="0" anchor="t">
            <a:spAutoFit/>
          </a:bodyPr>
          <a:lstStyle/>
          <a:p>
            <a:pPr algn="l">
              <a:lnSpc>
                <a:spcPts val="2911"/>
              </a:lnSpc>
            </a:pPr>
            <a:endParaRPr lang="es-UY" sz="2400">
              <a:solidFill>
                <a:srgbClr val="FFFFFF"/>
              </a:solidFill>
              <a:latin typeface="DM Serif Display"/>
            </a:endParaRPr>
          </a:p>
        </p:txBody>
      </p:sp>
      <p:sp>
        <p:nvSpPr>
          <p:cNvPr id="5" name="Título 4">
            <a:extLst>
              <a:ext uri="{FF2B5EF4-FFF2-40B4-BE49-F238E27FC236}">
                <a16:creationId xmlns:a16="http://schemas.microsoft.com/office/drawing/2014/main" id="{182FA5D0-3D89-BE29-72CE-4FECF8624E3B}"/>
              </a:ext>
            </a:extLst>
          </p:cNvPr>
          <p:cNvSpPr>
            <a:spLocks noGrp="1"/>
          </p:cNvSpPr>
          <p:nvPr>
            <p:ph type="title"/>
          </p:nvPr>
        </p:nvSpPr>
        <p:spPr>
          <a:xfrm>
            <a:off x="4144993" y="2280280"/>
            <a:ext cx="9070675" cy="862641"/>
          </a:xfrm>
        </p:spPr>
        <p:txBody>
          <a:bodyPr>
            <a:normAutofit/>
          </a:bodyPr>
          <a:lstStyle/>
          <a:p>
            <a:r>
              <a:rPr lang="es-ES">
                <a:solidFill>
                  <a:schemeClr val="bg1"/>
                </a:solidFill>
              </a:rPr>
              <a:t>Compatibilidad con idiomas</a:t>
            </a:r>
            <a:endParaRPr lang="es-ES">
              <a:solidFill>
                <a:schemeClr val="bg1"/>
              </a:solidFill>
              <a:ea typeface="Calibri"/>
              <a:cs typeface="Calibri"/>
            </a:endParaRPr>
          </a:p>
        </p:txBody>
      </p:sp>
      <p:pic>
        <p:nvPicPr>
          <p:cNvPr id="6" name="Imagen 5">
            <a:extLst>
              <a:ext uri="{FF2B5EF4-FFF2-40B4-BE49-F238E27FC236}">
                <a16:creationId xmlns:a16="http://schemas.microsoft.com/office/drawing/2014/main" id="{CE8B6D9D-AA29-9DC5-19BF-62489108ABFF}"/>
              </a:ext>
            </a:extLst>
          </p:cNvPr>
          <p:cNvPicPr>
            <a:picLocks noChangeAspect="1"/>
          </p:cNvPicPr>
          <p:nvPr/>
        </p:nvPicPr>
        <p:blipFill>
          <a:blip r:embed="rId7"/>
          <a:stretch>
            <a:fillRect/>
          </a:stretch>
        </p:blipFill>
        <p:spPr>
          <a:xfrm>
            <a:off x="979099" y="3717450"/>
            <a:ext cx="16523896" cy="2701135"/>
          </a:xfrm>
          <a:prstGeom prst="rect">
            <a:avLst/>
          </a:prstGeom>
        </p:spPr>
      </p:pic>
    </p:spTree>
    <p:extLst>
      <p:ext uri="{BB962C8B-B14F-4D97-AF65-F5344CB8AC3E}">
        <p14:creationId xmlns:p14="http://schemas.microsoft.com/office/powerpoint/2010/main" val="137970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2700985"/>
            <a:ext cx="4743555" cy="7649518"/>
          </a:xfrm>
          <a:custGeom>
            <a:avLst/>
            <a:gdLst/>
            <a:ahLst/>
            <a:cxnLst/>
            <a:rect l="l" t="t" r="r" b="b"/>
            <a:pathLst>
              <a:path w="4743555" h="7649518">
                <a:moveTo>
                  <a:pt x="0" y="0"/>
                </a:moveTo>
                <a:lnTo>
                  <a:pt x="4743555" y="0"/>
                </a:lnTo>
                <a:lnTo>
                  <a:pt x="4743555" y="7649518"/>
                </a:lnTo>
                <a:lnTo>
                  <a:pt x="0" y="7649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9029682" y="1195"/>
            <a:ext cx="9278690" cy="3542205"/>
          </a:xfrm>
          <a:custGeom>
            <a:avLst/>
            <a:gdLst/>
            <a:ahLst/>
            <a:cxnLst/>
            <a:rect l="l" t="t" r="r" b="b"/>
            <a:pathLst>
              <a:path w="7747502" h="5547846">
                <a:moveTo>
                  <a:pt x="0" y="0"/>
                </a:moveTo>
                <a:lnTo>
                  <a:pt x="7747501" y="0"/>
                </a:lnTo>
                <a:lnTo>
                  <a:pt x="7747501" y="5547846"/>
                </a:lnTo>
                <a:lnTo>
                  <a:pt x="0" y="55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sp>
        <p:nvSpPr>
          <p:cNvPr id="5" name="Título 4">
            <a:extLst>
              <a:ext uri="{FF2B5EF4-FFF2-40B4-BE49-F238E27FC236}">
                <a16:creationId xmlns:a16="http://schemas.microsoft.com/office/drawing/2014/main" id="{182FA5D0-3D89-BE29-72CE-4FECF8624E3B}"/>
              </a:ext>
            </a:extLst>
          </p:cNvPr>
          <p:cNvSpPr>
            <a:spLocks noGrp="1"/>
          </p:cNvSpPr>
          <p:nvPr>
            <p:ph type="title"/>
          </p:nvPr>
        </p:nvSpPr>
        <p:spPr>
          <a:xfrm>
            <a:off x="4425351" y="1180412"/>
            <a:ext cx="8229600" cy="1143000"/>
          </a:xfrm>
        </p:spPr>
        <p:txBody>
          <a:bodyPr>
            <a:noAutofit/>
          </a:bodyPr>
          <a:lstStyle/>
          <a:p>
            <a:r>
              <a:rPr lang="es-ES" sz="5400" b="1" u="sng">
                <a:solidFill>
                  <a:srgbClr val="FFFFFF"/>
                </a:solidFill>
                <a:latin typeface="Arial"/>
                <a:ea typeface="Calibri"/>
                <a:cs typeface="Arial"/>
              </a:rPr>
              <a:t>Comandos básicos y tipos de datos</a:t>
            </a:r>
            <a:endParaRPr lang="es-ES" sz="5400" u="sng">
              <a:solidFill>
                <a:srgbClr val="FFFFFF"/>
              </a:solidFill>
              <a:ea typeface="Calibri"/>
              <a:cs typeface="Calibri"/>
            </a:endParaRPr>
          </a:p>
        </p:txBody>
      </p:sp>
      <p:sp>
        <p:nvSpPr>
          <p:cNvPr id="9" name="Marcador de texto 8">
            <a:extLst>
              <a:ext uri="{FF2B5EF4-FFF2-40B4-BE49-F238E27FC236}">
                <a16:creationId xmlns:a16="http://schemas.microsoft.com/office/drawing/2014/main" id="{6F952094-A7D7-871D-A1D6-AA74B8FB870D}"/>
              </a:ext>
            </a:extLst>
          </p:cNvPr>
          <p:cNvSpPr>
            <a:spLocks noGrp="1"/>
          </p:cNvSpPr>
          <p:nvPr>
            <p:ph idx="1"/>
          </p:nvPr>
        </p:nvSpPr>
        <p:spPr>
          <a:xfrm>
            <a:off x="1082615" y="3368615"/>
            <a:ext cx="16122769" cy="4525963"/>
          </a:xfrm>
        </p:spPr>
        <p:txBody>
          <a:bodyPr vert="horz" lIns="91440" tIns="45720" rIns="91440" bIns="45720" rtlCol="0" anchor="t">
            <a:normAutofit/>
          </a:bodyPr>
          <a:lstStyle/>
          <a:p>
            <a:r>
              <a:rPr lang="es-ES" err="1">
                <a:solidFill>
                  <a:schemeClr val="bg1"/>
                </a:solidFill>
                <a:latin typeface="Arial"/>
                <a:ea typeface="Calibri"/>
                <a:cs typeface="Arial"/>
              </a:rPr>
              <a:t>Memcached</a:t>
            </a:r>
            <a:r>
              <a:rPr lang="es-ES" dirty="0">
                <a:solidFill>
                  <a:schemeClr val="bg1"/>
                </a:solidFill>
                <a:latin typeface="Arial"/>
                <a:ea typeface="Calibri"/>
                <a:cs typeface="Arial"/>
              </a:rPr>
              <a:t> utiliza un modelo de datos de almacenamiento clave-valor simple. Los datos se almacenan en forma de pares clave-valor, donde las claves son identificadores únicos y los valores son cualquier tipo de datos </a:t>
            </a:r>
            <a:r>
              <a:rPr lang="es-ES" err="1">
                <a:solidFill>
                  <a:schemeClr val="bg1"/>
                </a:solidFill>
                <a:latin typeface="Arial"/>
                <a:ea typeface="Calibri"/>
                <a:cs typeface="Arial"/>
              </a:rPr>
              <a:t>serializables</a:t>
            </a:r>
            <a:endParaRPr lang="es-ES" err="1">
              <a:solidFill>
                <a:schemeClr val="bg1"/>
              </a:solidFill>
              <a:ea typeface="Calibri"/>
              <a:cs typeface="Calibri"/>
            </a:endParaRPr>
          </a:p>
        </p:txBody>
      </p:sp>
      <p:pic>
        <p:nvPicPr>
          <p:cNvPr id="7" name="Imagen 6" descr="Texto&#10;&#10;Descripción generada automáticamente">
            <a:extLst>
              <a:ext uri="{FF2B5EF4-FFF2-40B4-BE49-F238E27FC236}">
                <a16:creationId xmlns:a16="http://schemas.microsoft.com/office/drawing/2014/main" id="{9D65ADF3-075A-074B-57A9-E3A86D8358B1}"/>
              </a:ext>
            </a:extLst>
          </p:cNvPr>
          <p:cNvPicPr>
            <a:picLocks noChangeAspect="1"/>
          </p:cNvPicPr>
          <p:nvPr/>
        </p:nvPicPr>
        <p:blipFill>
          <a:blip r:embed="rId6"/>
          <a:stretch>
            <a:fillRect/>
          </a:stretch>
        </p:blipFill>
        <p:spPr>
          <a:xfrm>
            <a:off x="3085202" y="5053911"/>
            <a:ext cx="11578446" cy="4039498"/>
          </a:xfrm>
          <a:prstGeom prst="rect">
            <a:avLst/>
          </a:prstGeom>
        </p:spPr>
      </p:pic>
    </p:spTree>
    <p:extLst>
      <p:ext uri="{BB962C8B-B14F-4D97-AF65-F5344CB8AC3E}">
        <p14:creationId xmlns:p14="http://schemas.microsoft.com/office/powerpoint/2010/main" val="86573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3" name="Freeform 3"/>
          <p:cNvSpPr/>
          <p:nvPr/>
        </p:nvSpPr>
        <p:spPr>
          <a:xfrm>
            <a:off x="9029682" y="1195"/>
            <a:ext cx="9278690" cy="3542205"/>
          </a:xfrm>
          <a:custGeom>
            <a:avLst/>
            <a:gdLst/>
            <a:ahLst/>
            <a:cxnLst/>
            <a:rect l="l" t="t" r="r" b="b"/>
            <a:pathLst>
              <a:path w="7747502" h="5547846">
                <a:moveTo>
                  <a:pt x="0" y="0"/>
                </a:moveTo>
                <a:lnTo>
                  <a:pt x="7747501" y="0"/>
                </a:lnTo>
                <a:lnTo>
                  <a:pt x="7747501" y="5547846"/>
                </a:lnTo>
                <a:lnTo>
                  <a:pt x="0" y="554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5" name="Título 4">
            <a:extLst>
              <a:ext uri="{FF2B5EF4-FFF2-40B4-BE49-F238E27FC236}">
                <a16:creationId xmlns:a16="http://schemas.microsoft.com/office/drawing/2014/main" id="{182FA5D0-3D89-BE29-72CE-4FECF8624E3B}"/>
              </a:ext>
            </a:extLst>
          </p:cNvPr>
          <p:cNvSpPr>
            <a:spLocks noGrp="1"/>
          </p:cNvSpPr>
          <p:nvPr>
            <p:ph type="title"/>
          </p:nvPr>
        </p:nvSpPr>
        <p:spPr>
          <a:xfrm>
            <a:off x="4425351" y="1180412"/>
            <a:ext cx="9243203" cy="1380227"/>
          </a:xfrm>
        </p:spPr>
        <p:txBody>
          <a:bodyPr>
            <a:noAutofit/>
          </a:bodyPr>
          <a:lstStyle/>
          <a:p>
            <a:r>
              <a:rPr lang="es-ES" sz="4800" b="1" u="sng">
                <a:solidFill>
                  <a:schemeClr val="bg1"/>
                </a:solidFill>
                <a:latin typeface="Arial"/>
                <a:ea typeface="Calibri"/>
                <a:cs typeface="Arial"/>
              </a:rPr>
              <a:t>Comandos de almacenamiento</a:t>
            </a:r>
            <a:endParaRPr lang="es-ES" sz="4800" u="sng">
              <a:solidFill>
                <a:schemeClr val="bg1"/>
              </a:solidFill>
              <a:ea typeface="Calibri"/>
              <a:cs typeface="Calibri"/>
            </a:endParaRPr>
          </a:p>
        </p:txBody>
      </p:sp>
      <p:sp>
        <p:nvSpPr>
          <p:cNvPr id="10" name="Marcador de contenido 9">
            <a:extLst>
              <a:ext uri="{FF2B5EF4-FFF2-40B4-BE49-F238E27FC236}">
                <a16:creationId xmlns:a16="http://schemas.microsoft.com/office/drawing/2014/main" id="{758E4BAD-C7B6-F896-C62F-AC4447A8AC04}"/>
              </a:ext>
            </a:extLst>
          </p:cNvPr>
          <p:cNvSpPr>
            <a:spLocks noGrp="1"/>
          </p:cNvSpPr>
          <p:nvPr>
            <p:ph idx="1"/>
          </p:nvPr>
        </p:nvSpPr>
        <p:spPr>
          <a:xfrm>
            <a:off x="414068" y="2872596"/>
            <a:ext cx="17610826" cy="6229679"/>
          </a:xfrm>
        </p:spPr>
        <p:txBody>
          <a:bodyPr vert="horz" lIns="91440" tIns="45720" rIns="91440" bIns="45720" rtlCol="0" anchor="t">
            <a:normAutofit/>
          </a:bodyPr>
          <a:lstStyle/>
          <a:p>
            <a:pPr marL="0" indent="0">
              <a:buNone/>
            </a:pPr>
            <a:r>
              <a:rPr lang="es-ES" b="1" dirty="0">
                <a:solidFill>
                  <a:schemeClr val="bg1"/>
                </a:solidFill>
                <a:latin typeface="Arial"/>
                <a:cs typeface="Arial"/>
              </a:rPr>
              <a:t>Set: </a:t>
            </a:r>
            <a:r>
              <a:rPr lang="es-ES" dirty="0">
                <a:solidFill>
                  <a:schemeClr val="bg1"/>
                </a:solidFill>
                <a:latin typeface="Arial"/>
                <a:cs typeface="Arial"/>
              </a:rPr>
              <a:t> Almacena estos datos, posiblemente sobrescribiendo cualquier dato existente</a:t>
            </a:r>
          </a:p>
          <a:p>
            <a:pPr>
              <a:buNone/>
            </a:pPr>
            <a:r>
              <a:rPr lang="es-ES" b="1" dirty="0" err="1">
                <a:solidFill>
                  <a:schemeClr val="bg1"/>
                </a:solidFill>
                <a:latin typeface="Arial"/>
                <a:ea typeface="+mn-lt"/>
                <a:cs typeface="+mn-lt"/>
              </a:rPr>
              <a:t>Add</a:t>
            </a:r>
            <a:r>
              <a:rPr lang="es-ES" dirty="0">
                <a:solidFill>
                  <a:schemeClr val="bg1"/>
                </a:solidFill>
                <a:latin typeface="Arial"/>
                <a:ea typeface="+mn-lt"/>
                <a:cs typeface="+mn-lt"/>
              </a:rPr>
              <a:t>: Almacena estos datos, sólo si aún no existen. </a:t>
            </a:r>
            <a:endParaRPr lang="es-ES" dirty="0">
              <a:solidFill>
                <a:schemeClr val="bg1"/>
              </a:solidFill>
              <a:latin typeface="Arial"/>
              <a:ea typeface="Calibri"/>
              <a:cs typeface="Calibri"/>
            </a:endParaRPr>
          </a:p>
          <a:p>
            <a:pPr>
              <a:buNone/>
            </a:pPr>
            <a:r>
              <a:rPr lang="es-ES" b="1" dirty="0" err="1">
                <a:solidFill>
                  <a:schemeClr val="bg1"/>
                </a:solidFill>
                <a:latin typeface="Arial"/>
                <a:ea typeface="+mn-lt"/>
                <a:cs typeface="+mn-lt"/>
              </a:rPr>
              <a:t>Replace</a:t>
            </a:r>
            <a:r>
              <a:rPr lang="es-ES" dirty="0">
                <a:solidFill>
                  <a:schemeClr val="bg1"/>
                </a:solidFill>
                <a:latin typeface="Arial"/>
                <a:ea typeface="+mn-lt"/>
                <a:cs typeface="+mn-lt"/>
              </a:rPr>
              <a:t>: Almacena estos datos, pero sólo si ya existen.</a:t>
            </a:r>
            <a:endParaRPr lang="es-ES" dirty="0">
              <a:solidFill>
                <a:schemeClr val="bg1"/>
              </a:solidFill>
              <a:latin typeface="Arial"/>
              <a:ea typeface="Calibri"/>
              <a:cs typeface="Calibri"/>
            </a:endParaRPr>
          </a:p>
          <a:p>
            <a:pPr>
              <a:buNone/>
            </a:pPr>
            <a:r>
              <a:rPr lang="es-ES" b="1" dirty="0" err="1">
                <a:solidFill>
                  <a:schemeClr val="bg1"/>
                </a:solidFill>
                <a:latin typeface="Arial"/>
                <a:ea typeface="+mn-lt"/>
                <a:cs typeface="+mn-lt"/>
              </a:rPr>
              <a:t>Append</a:t>
            </a:r>
            <a:r>
              <a:rPr lang="es-ES" dirty="0">
                <a:solidFill>
                  <a:schemeClr val="bg1"/>
                </a:solidFill>
                <a:latin typeface="Arial"/>
                <a:ea typeface="+mn-lt"/>
                <a:cs typeface="+mn-lt"/>
              </a:rPr>
              <a:t>: </a:t>
            </a:r>
            <a:r>
              <a:rPr lang="es-ES" dirty="0" err="1">
                <a:solidFill>
                  <a:schemeClr val="bg1"/>
                </a:solidFill>
                <a:latin typeface="Arial"/>
                <a:ea typeface="+mn-lt"/>
                <a:cs typeface="+mn-lt"/>
              </a:rPr>
              <a:t>Agregua</a:t>
            </a:r>
            <a:r>
              <a:rPr lang="es-ES" dirty="0">
                <a:solidFill>
                  <a:schemeClr val="bg1"/>
                </a:solidFill>
                <a:latin typeface="Arial"/>
                <a:ea typeface="+mn-lt"/>
                <a:cs typeface="+mn-lt"/>
              </a:rPr>
              <a:t> estos datos después del último byte de un elemento existente. Esto no le permite extender más allá del límite de artículos. Útil para gestionar listas.</a:t>
            </a:r>
          </a:p>
          <a:p>
            <a:pPr>
              <a:buNone/>
            </a:pPr>
            <a:r>
              <a:rPr lang="es-ES" b="1" dirty="0">
                <a:solidFill>
                  <a:schemeClr val="bg1"/>
                </a:solidFill>
                <a:latin typeface="Arial"/>
                <a:ea typeface="+mn-lt"/>
                <a:cs typeface="+mn-lt"/>
              </a:rPr>
              <a:t>Cas</a:t>
            </a:r>
            <a:r>
              <a:rPr lang="es-ES" dirty="0">
                <a:solidFill>
                  <a:schemeClr val="bg1"/>
                </a:solidFill>
                <a:latin typeface="Arial"/>
                <a:ea typeface="+mn-lt"/>
                <a:cs typeface="+mn-lt"/>
              </a:rPr>
              <a:t>: Verificar y configurar (o comparar e intercambiar). Una operación que almacena datos, pero solo si nadie más los ha actualizado desde la última vez que los leyó. Útil para resolver condiciones de carrera al actualizar datos de caché.</a:t>
            </a:r>
            <a:endParaRPr lang="es-ES" dirty="0">
              <a:solidFill>
                <a:schemeClr val="bg1"/>
              </a:solidFill>
              <a:latin typeface="Arial"/>
              <a:ea typeface="Calibri"/>
              <a:cs typeface="Calibri"/>
            </a:endParaRPr>
          </a:p>
          <a:p>
            <a:pPr>
              <a:buNone/>
            </a:pPr>
            <a:endParaRPr lang="es-ES">
              <a:solidFill>
                <a:schemeClr val="bg1"/>
              </a:solidFill>
              <a:latin typeface="Arial"/>
              <a:ea typeface="Calibri"/>
              <a:cs typeface="Calibri"/>
            </a:endParaRPr>
          </a:p>
          <a:p>
            <a:pPr>
              <a:buNone/>
            </a:pPr>
            <a:endParaRPr lang="es-ES">
              <a:solidFill>
                <a:schemeClr val="bg1"/>
              </a:solidFill>
              <a:latin typeface="Calibri"/>
              <a:ea typeface="Calibri"/>
              <a:cs typeface="Calibri"/>
            </a:endParaRPr>
          </a:p>
          <a:p>
            <a:pPr marL="0" indent="0">
              <a:buNone/>
            </a:pPr>
            <a:endParaRPr lang="es-ES">
              <a:solidFill>
                <a:schemeClr val="bg1"/>
              </a:solidFill>
              <a:latin typeface="Arial"/>
              <a:cs typeface="Arial"/>
            </a:endParaRPr>
          </a:p>
        </p:txBody>
      </p:sp>
    </p:spTree>
    <p:extLst>
      <p:ext uri="{BB962C8B-B14F-4D97-AF65-F5344CB8AC3E}">
        <p14:creationId xmlns:p14="http://schemas.microsoft.com/office/powerpoint/2010/main" val="2995221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3" name="Freeform 3"/>
          <p:cNvSpPr/>
          <p:nvPr/>
        </p:nvSpPr>
        <p:spPr>
          <a:xfrm>
            <a:off x="9029682" y="1195"/>
            <a:ext cx="9278690" cy="3542205"/>
          </a:xfrm>
          <a:custGeom>
            <a:avLst/>
            <a:gdLst/>
            <a:ahLst/>
            <a:cxnLst/>
            <a:rect l="l" t="t" r="r" b="b"/>
            <a:pathLst>
              <a:path w="7747502" h="5547846">
                <a:moveTo>
                  <a:pt x="0" y="0"/>
                </a:moveTo>
                <a:lnTo>
                  <a:pt x="7747501" y="0"/>
                </a:lnTo>
                <a:lnTo>
                  <a:pt x="7747501" y="5547846"/>
                </a:lnTo>
                <a:lnTo>
                  <a:pt x="0" y="554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5" name="Título 4">
            <a:extLst>
              <a:ext uri="{FF2B5EF4-FFF2-40B4-BE49-F238E27FC236}">
                <a16:creationId xmlns:a16="http://schemas.microsoft.com/office/drawing/2014/main" id="{182FA5D0-3D89-BE29-72CE-4FECF8624E3B}"/>
              </a:ext>
            </a:extLst>
          </p:cNvPr>
          <p:cNvSpPr>
            <a:spLocks noGrp="1"/>
          </p:cNvSpPr>
          <p:nvPr>
            <p:ph type="title"/>
          </p:nvPr>
        </p:nvSpPr>
        <p:spPr>
          <a:xfrm>
            <a:off x="4425351" y="1180412"/>
            <a:ext cx="9243203" cy="1380227"/>
          </a:xfrm>
        </p:spPr>
        <p:txBody>
          <a:bodyPr>
            <a:noAutofit/>
          </a:bodyPr>
          <a:lstStyle/>
          <a:p>
            <a:r>
              <a:rPr lang="es-ES" sz="4800" b="1" u="sng">
                <a:solidFill>
                  <a:schemeClr val="bg1"/>
                </a:solidFill>
                <a:latin typeface="Arial"/>
                <a:ea typeface="+mj-lt"/>
                <a:cs typeface="+mj-lt"/>
              </a:rPr>
              <a:t>Comandos de recuperación</a:t>
            </a:r>
            <a:endParaRPr lang="es-ES" b="1" u="sng">
              <a:solidFill>
                <a:schemeClr val="bg1"/>
              </a:solidFill>
              <a:latin typeface="Arial"/>
              <a:ea typeface="Calibri"/>
              <a:cs typeface="Calibri"/>
            </a:endParaRPr>
          </a:p>
        </p:txBody>
      </p:sp>
      <p:sp>
        <p:nvSpPr>
          <p:cNvPr id="10" name="Marcador de contenido 9">
            <a:extLst>
              <a:ext uri="{FF2B5EF4-FFF2-40B4-BE49-F238E27FC236}">
                <a16:creationId xmlns:a16="http://schemas.microsoft.com/office/drawing/2014/main" id="{758E4BAD-C7B6-F896-C62F-AC4447A8AC04}"/>
              </a:ext>
            </a:extLst>
          </p:cNvPr>
          <p:cNvSpPr>
            <a:spLocks noGrp="1"/>
          </p:cNvSpPr>
          <p:nvPr>
            <p:ph idx="1"/>
          </p:nvPr>
        </p:nvSpPr>
        <p:spPr>
          <a:xfrm>
            <a:off x="414068" y="2872596"/>
            <a:ext cx="17610826" cy="6229679"/>
          </a:xfrm>
        </p:spPr>
        <p:txBody>
          <a:bodyPr vert="horz" lIns="91440" tIns="45720" rIns="91440" bIns="45720" rtlCol="0" anchor="t">
            <a:normAutofit/>
          </a:bodyPr>
          <a:lstStyle/>
          <a:p>
            <a:pPr>
              <a:buNone/>
            </a:pPr>
            <a:r>
              <a:rPr lang="es-ES" b="1" err="1">
                <a:solidFill>
                  <a:schemeClr val="bg1"/>
                </a:solidFill>
                <a:latin typeface="Arial"/>
                <a:ea typeface="+mn-lt"/>
                <a:cs typeface="+mn-lt"/>
              </a:rPr>
              <a:t>Get</a:t>
            </a:r>
            <a:r>
              <a:rPr lang="es-ES">
                <a:solidFill>
                  <a:schemeClr val="bg1"/>
                </a:solidFill>
                <a:latin typeface="Arial"/>
                <a:ea typeface="+mn-lt"/>
                <a:cs typeface="+mn-lt"/>
              </a:rPr>
              <a:t>: Comando para recuperar datos. Toma una o más llaves y devuelve todos los elementos encontrados.</a:t>
            </a:r>
            <a:endParaRPr lang="es-ES">
              <a:solidFill>
                <a:schemeClr val="bg1"/>
              </a:solidFill>
              <a:latin typeface="Arial"/>
              <a:cs typeface="Arial"/>
            </a:endParaRPr>
          </a:p>
          <a:p>
            <a:pPr>
              <a:buNone/>
            </a:pPr>
            <a:endParaRPr lang="es-ES">
              <a:solidFill>
                <a:schemeClr val="bg1"/>
              </a:solidFill>
              <a:latin typeface="Arial"/>
              <a:ea typeface="+mn-lt"/>
              <a:cs typeface="+mn-lt"/>
            </a:endParaRPr>
          </a:p>
          <a:p>
            <a:pPr>
              <a:buNone/>
            </a:pPr>
            <a:r>
              <a:rPr lang="es-ES" b="1" err="1">
                <a:solidFill>
                  <a:schemeClr val="bg1"/>
                </a:solidFill>
                <a:latin typeface="Arial"/>
                <a:ea typeface="+mn-lt"/>
                <a:cs typeface="+mn-lt"/>
              </a:rPr>
              <a:t>Delete</a:t>
            </a:r>
            <a:r>
              <a:rPr lang="es-ES" b="1">
                <a:solidFill>
                  <a:schemeClr val="bg1"/>
                </a:solidFill>
                <a:latin typeface="Arial"/>
                <a:ea typeface="+mn-lt"/>
                <a:cs typeface="+mn-lt"/>
              </a:rPr>
              <a:t>: </a:t>
            </a:r>
            <a:r>
              <a:rPr lang="es-ES">
                <a:solidFill>
                  <a:schemeClr val="bg1"/>
                </a:solidFill>
                <a:latin typeface="Arial"/>
                <a:ea typeface="+mn-lt"/>
                <a:cs typeface="+mn-lt"/>
              </a:rPr>
              <a:t>Elimina un elemento del caché, si existe.</a:t>
            </a:r>
          </a:p>
          <a:p>
            <a:pPr>
              <a:buNone/>
            </a:pPr>
            <a:endParaRPr lang="es-ES" b="1">
              <a:solidFill>
                <a:schemeClr val="bg1"/>
              </a:solidFill>
              <a:latin typeface="Arial"/>
              <a:ea typeface="+mn-lt"/>
              <a:cs typeface="+mn-lt"/>
            </a:endParaRPr>
          </a:p>
          <a:p>
            <a:pPr>
              <a:buNone/>
            </a:pPr>
            <a:r>
              <a:rPr lang="es-ES" b="1" err="1">
                <a:solidFill>
                  <a:schemeClr val="bg1"/>
                </a:solidFill>
                <a:latin typeface="Arial"/>
                <a:ea typeface="+mn-lt"/>
                <a:cs typeface="+mn-lt"/>
              </a:rPr>
              <a:t>Incr</a:t>
            </a:r>
            <a:r>
              <a:rPr lang="es-ES" b="1">
                <a:solidFill>
                  <a:schemeClr val="bg1"/>
                </a:solidFill>
                <a:latin typeface="Arial"/>
                <a:ea typeface="+mn-lt"/>
                <a:cs typeface="+mn-lt"/>
              </a:rPr>
              <a:t>/</a:t>
            </a:r>
            <a:r>
              <a:rPr lang="es-ES" b="1" err="1">
                <a:solidFill>
                  <a:schemeClr val="bg1"/>
                </a:solidFill>
                <a:latin typeface="Arial"/>
                <a:ea typeface="+mn-lt"/>
                <a:cs typeface="+mn-lt"/>
              </a:rPr>
              <a:t>decr</a:t>
            </a:r>
            <a:r>
              <a:rPr lang="es-ES">
                <a:solidFill>
                  <a:schemeClr val="bg1"/>
                </a:solidFill>
                <a:latin typeface="Arial"/>
                <a:ea typeface="+mn-lt"/>
                <a:cs typeface="+mn-lt"/>
              </a:rPr>
              <a:t>: Incremento y decremento. Si un elemento almacenado es la representación de cadena de un entero de 64 bits sin signo, puede ejecutar los comandos </a:t>
            </a:r>
            <a:r>
              <a:rPr lang="es-ES" err="1">
                <a:solidFill>
                  <a:schemeClr val="bg1"/>
                </a:solidFill>
                <a:latin typeface="Arial"/>
                <a:ea typeface="+mn-lt"/>
                <a:cs typeface="+mn-lt"/>
              </a:rPr>
              <a:t>incr</a:t>
            </a:r>
            <a:r>
              <a:rPr lang="es-ES">
                <a:solidFill>
                  <a:schemeClr val="bg1"/>
                </a:solidFill>
                <a:latin typeface="Arial"/>
                <a:ea typeface="+mn-lt"/>
                <a:cs typeface="+mn-lt"/>
              </a:rPr>
              <a:t> o </a:t>
            </a:r>
            <a:r>
              <a:rPr lang="es-ES" err="1">
                <a:solidFill>
                  <a:schemeClr val="bg1"/>
                </a:solidFill>
                <a:latin typeface="Arial"/>
                <a:ea typeface="+mn-lt"/>
                <a:cs typeface="+mn-lt"/>
              </a:rPr>
              <a:t>decr</a:t>
            </a:r>
            <a:r>
              <a:rPr lang="es-ES">
                <a:solidFill>
                  <a:schemeClr val="bg1"/>
                </a:solidFill>
                <a:latin typeface="Arial"/>
                <a:ea typeface="+mn-lt"/>
                <a:cs typeface="+mn-lt"/>
              </a:rPr>
              <a:t> para modificar ese número. Sólo puede aumentar con valores positivos o disminuir con valores positivos. No aceptan valores negativos.</a:t>
            </a:r>
          </a:p>
          <a:p>
            <a:pPr>
              <a:buNone/>
            </a:pPr>
            <a:r>
              <a:rPr lang="es-ES">
                <a:solidFill>
                  <a:schemeClr val="bg1"/>
                </a:solidFill>
                <a:latin typeface="Arial"/>
                <a:ea typeface="+mn-lt"/>
                <a:cs typeface="+mn-lt"/>
              </a:rPr>
              <a:t>Si un valor aún no existe, </a:t>
            </a:r>
            <a:r>
              <a:rPr lang="es-ES" err="1">
                <a:solidFill>
                  <a:schemeClr val="bg1"/>
                </a:solidFill>
                <a:latin typeface="Arial"/>
                <a:ea typeface="+mn-lt"/>
                <a:cs typeface="+mn-lt"/>
              </a:rPr>
              <a:t>incr</a:t>
            </a:r>
            <a:r>
              <a:rPr lang="es-ES">
                <a:solidFill>
                  <a:schemeClr val="bg1"/>
                </a:solidFill>
                <a:latin typeface="Arial"/>
                <a:ea typeface="+mn-lt"/>
                <a:cs typeface="+mn-lt"/>
              </a:rPr>
              <a:t>/</a:t>
            </a:r>
            <a:r>
              <a:rPr lang="es-ES" err="1">
                <a:solidFill>
                  <a:schemeClr val="bg1"/>
                </a:solidFill>
                <a:latin typeface="Arial"/>
                <a:ea typeface="+mn-lt"/>
                <a:cs typeface="+mn-lt"/>
              </a:rPr>
              <a:t>decr</a:t>
            </a:r>
            <a:r>
              <a:rPr lang="es-ES">
                <a:solidFill>
                  <a:schemeClr val="bg1"/>
                </a:solidFill>
                <a:latin typeface="Arial"/>
                <a:ea typeface="+mn-lt"/>
                <a:cs typeface="+mn-lt"/>
              </a:rPr>
              <a:t> fallará.</a:t>
            </a:r>
          </a:p>
          <a:p>
            <a:pPr marL="0" indent="0">
              <a:buNone/>
            </a:pPr>
            <a:endParaRPr lang="es-ES">
              <a:solidFill>
                <a:schemeClr val="bg1"/>
              </a:solidFill>
              <a:latin typeface="Arial"/>
              <a:ea typeface="Calibri"/>
              <a:cs typeface="Arial"/>
            </a:endParaRPr>
          </a:p>
          <a:p>
            <a:pPr>
              <a:buNone/>
            </a:pPr>
            <a:endParaRPr lang="es-ES">
              <a:solidFill>
                <a:schemeClr val="bg1"/>
              </a:solidFill>
              <a:latin typeface="Arial"/>
              <a:ea typeface="Calibri"/>
              <a:cs typeface="Calibri"/>
            </a:endParaRPr>
          </a:p>
          <a:p>
            <a:pPr>
              <a:buNone/>
            </a:pPr>
            <a:endParaRPr lang="es-ES">
              <a:solidFill>
                <a:schemeClr val="bg1"/>
              </a:solidFill>
              <a:latin typeface="Calibri"/>
              <a:ea typeface="Calibri"/>
              <a:cs typeface="Calibri"/>
            </a:endParaRPr>
          </a:p>
          <a:p>
            <a:pPr marL="0" indent="0">
              <a:buNone/>
            </a:pPr>
            <a:endParaRPr lang="es-ES">
              <a:solidFill>
                <a:schemeClr val="bg1"/>
              </a:solidFill>
              <a:latin typeface="Arial"/>
              <a:cs typeface="Arial"/>
            </a:endParaRPr>
          </a:p>
        </p:txBody>
      </p:sp>
    </p:spTree>
    <p:extLst>
      <p:ext uri="{BB962C8B-B14F-4D97-AF65-F5344CB8AC3E}">
        <p14:creationId xmlns:p14="http://schemas.microsoft.com/office/powerpoint/2010/main" val="111330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3" name="Freeform 3"/>
          <p:cNvSpPr/>
          <p:nvPr/>
        </p:nvSpPr>
        <p:spPr>
          <a:xfrm>
            <a:off x="9029682" y="1195"/>
            <a:ext cx="9278690" cy="3542205"/>
          </a:xfrm>
          <a:custGeom>
            <a:avLst/>
            <a:gdLst/>
            <a:ahLst/>
            <a:cxnLst/>
            <a:rect l="l" t="t" r="r" b="b"/>
            <a:pathLst>
              <a:path w="7747502" h="5547846">
                <a:moveTo>
                  <a:pt x="0" y="0"/>
                </a:moveTo>
                <a:lnTo>
                  <a:pt x="7747501" y="0"/>
                </a:lnTo>
                <a:lnTo>
                  <a:pt x="7747501" y="5547846"/>
                </a:lnTo>
                <a:lnTo>
                  <a:pt x="0" y="554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5" name="Título 4">
            <a:extLst>
              <a:ext uri="{FF2B5EF4-FFF2-40B4-BE49-F238E27FC236}">
                <a16:creationId xmlns:a16="http://schemas.microsoft.com/office/drawing/2014/main" id="{182FA5D0-3D89-BE29-72CE-4FECF8624E3B}"/>
              </a:ext>
            </a:extLst>
          </p:cNvPr>
          <p:cNvSpPr>
            <a:spLocks noGrp="1"/>
          </p:cNvSpPr>
          <p:nvPr>
            <p:ph type="title"/>
          </p:nvPr>
        </p:nvSpPr>
        <p:spPr>
          <a:xfrm>
            <a:off x="4425351" y="1180412"/>
            <a:ext cx="9243203" cy="1380227"/>
          </a:xfrm>
        </p:spPr>
        <p:txBody>
          <a:bodyPr>
            <a:noAutofit/>
          </a:bodyPr>
          <a:lstStyle/>
          <a:p>
            <a:r>
              <a:rPr lang="es-ES" sz="4800" b="1" u="sng">
                <a:solidFill>
                  <a:schemeClr val="bg1"/>
                </a:solidFill>
                <a:latin typeface="Arial"/>
                <a:ea typeface="+mj-lt"/>
                <a:cs typeface="+mj-lt"/>
              </a:rPr>
              <a:t>Comando de Estadísticas</a:t>
            </a:r>
            <a:endParaRPr lang="es-ES" b="1" u="sng">
              <a:solidFill>
                <a:schemeClr val="bg1"/>
              </a:solidFill>
              <a:latin typeface="Arial"/>
              <a:cs typeface="Arial"/>
            </a:endParaRPr>
          </a:p>
        </p:txBody>
      </p:sp>
      <p:sp>
        <p:nvSpPr>
          <p:cNvPr id="10" name="Marcador de contenido 9">
            <a:extLst>
              <a:ext uri="{FF2B5EF4-FFF2-40B4-BE49-F238E27FC236}">
                <a16:creationId xmlns:a16="http://schemas.microsoft.com/office/drawing/2014/main" id="{758E4BAD-C7B6-F896-C62F-AC4447A8AC04}"/>
              </a:ext>
            </a:extLst>
          </p:cNvPr>
          <p:cNvSpPr>
            <a:spLocks noGrp="1"/>
          </p:cNvSpPr>
          <p:nvPr>
            <p:ph idx="1"/>
          </p:nvPr>
        </p:nvSpPr>
        <p:spPr>
          <a:xfrm>
            <a:off x="414068" y="2872596"/>
            <a:ext cx="17610826" cy="6855094"/>
          </a:xfrm>
        </p:spPr>
        <p:txBody>
          <a:bodyPr vert="horz" lIns="91440" tIns="45720" rIns="91440" bIns="45720" rtlCol="0" anchor="t">
            <a:normAutofit/>
          </a:bodyPr>
          <a:lstStyle/>
          <a:p>
            <a:pPr>
              <a:buNone/>
            </a:pPr>
            <a:r>
              <a:rPr lang="es-ES" b="1" err="1">
                <a:solidFill>
                  <a:schemeClr val="bg1"/>
                </a:solidFill>
                <a:latin typeface="Arial"/>
                <a:ea typeface="+mn-lt"/>
                <a:cs typeface="+mn-lt"/>
              </a:rPr>
              <a:t>Stats</a:t>
            </a:r>
            <a:r>
              <a:rPr lang="es-ES">
                <a:solidFill>
                  <a:schemeClr val="bg1"/>
                </a:solidFill>
                <a:latin typeface="Arial"/>
                <a:ea typeface="+mn-lt"/>
                <a:cs typeface="+mn-lt"/>
              </a:rPr>
              <a:t>: comando de estadísticas básicas.</a:t>
            </a:r>
          </a:p>
          <a:p>
            <a:pPr>
              <a:buNone/>
            </a:pPr>
            <a:endParaRPr lang="es-ES">
              <a:latin typeface="Arial"/>
              <a:cs typeface="Arial"/>
            </a:endParaRPr>
          </a:p>
          <a:p>
            <a:pPr>
              <a:buNone/>
            </a:pPr>
            <a:r>
              <a:rPr lang="es-ES" b="1" err="1">
                <a:solidFill>
                  <a:schemeClr val="bg1"/>
                </a:solidFill>
                <a:latin typeface="Arial"/>
                <a:ea typeface="+mn-lt"/>
                <a:cs typeface="+mn-lt"/>
              </a:rPr>
              <a:t>Stats</a:t>
            </a:r>
            <a:r>
              <a:rPr lang="es-ES" b="1">
                <a:solidFill>
                  <a:schemeClr val="bg1"/>
                </a:solidFill>
                <a:latin typeface="Arial"/>
                <a:ea typeface="+mn-lt"/>
                <a:cs typeface="+mn-lt"/>
              </a:rPr>
              <a:t> </a:t>
            </a:r>
            <a:r>
              <a:rPr lang="es-ES" b="1" err="1">
                <a:solidFill>
                  <a:schemeClr val="bg1"/>
                </a:solidFill>
                <a:latin typeface="Arial"/>
                <a:ea typeface="+mn-lt"/>
                <a:cs typeface="+mn-lt"/>
              </a:rPr>
              <a:t>items</a:t>
            </a:r>
            <a:r>
              <a:rPr lang="es-ES">
                <a:solidFill>
                  <a:schemeClr val="bg1"/>
                </a:solidFill>
                <a:latin typeface="Arial"/>
                <a:ea typeface="+mn-lt"/>
                <a:cs typeface="+mn-lt"/>
              </a:rPr>
              <a:t>: Devuelve información, desglosada por losa, sobre los elementos almacenados en </a:t>
            </a:r>
            <a:r>
              <a:rPr lang="es-ES" err="1">
                <a:solidFill>
                  <a:schemeClr val="bg1"/>
                </a:solidFill>
                <a:latin typeface="Arial"/>
                <a:ea typeface="+mn-lt"/>
                <a:cs typeface="+mn-lt"/>
              </a:rPr>
              <a:t>Memcached</a:t>
            </a:r>
            <a:r>
              <a:rPr lang="es-ES">
                <a:solidFill>
                  <a:schemeClr val="bg1"/>
                </a:solidFill>
                <a:latin typeface="Arial"/>
                <a:ea typeface="+mn-lt"/>
                <a:cs typeface="+mn-lt"/>
              </a:rPr>
              <a:t>.</a:t>
            </a:r>
          </a:p>
          <a:p>
            <a:pPr>
              <a:buNone/>
            </a:pPr>
            <a:endParaRPr lang="es-ES">
              <a:latin typeface="Arial"/>
              <a:cs typeface="Arial"/>
            </a:endParaRPr>
          </a:p>
          <a:p>
            <a:pPr>
              <a:buNone/>
            </a:pPr>
            <a:r>
              <a:rPr lang="es-ES" b="1" err="1">
                <a:solidFill>
                  <a:schemeClr val="bg1"/>
                </a:solidFill>
                <a:latin typeface="Arial"/>
                <a:ea typeface="+mn-lt"/>
                <a:cs typeface="+mn-lt"/>
              </a:rPr>
              <a:t>Stats</a:t>
            </a:r>
            <a:r>
              <a:rPr lang="es-ES" b="1">
                <a:solidFill>
                  <a:schemeClr val="bg1"/>
                </a:solidFill>
                <a:latin typeface="Arial"/>
                <a:ea typeface="+mn-lt"/>
                <a:cs typeface="+mn-lt"/>
              </a:rPr>
              <a:t> </a:t>
            </a:r>
            <a:r>
              <a:rPr lang="es-ES" b="1" err="1">
                <a:solidFill>
                  <a:schemeClr val="bg1"/>
                </a:solidFill>
                <a:latin typeface="Arial"/>
                <a:ea typeface="+mn-lt"/>
                <a:cs typeface="+mn-lt"/>
              </a:rPr>
              <a:t>slabs</a:t>
            </a:r>
            <a:r>
              <a:rPr lang="es-ES">
                <a:solidFill>
                  <a:schemeClr val="bg1"/>
                </a:solidFill>
                <a:latin typeface="Arial"/>
                <a:ea typeface="+mn-lt"/>
                <a:cs typeface="+mn-lt"/>
              </a:rPr>
              <a:t>: Igual a </a:t>
            </a:r>
            <a:r>
              <a:rPr lang="es-ES" err="1">
                <a:solidFill>
                  <a:schemeClr val="bg1"/>
                </a:solidFill>
                <a:latin typeface="Arial"/>
                <a:ea typeface="+mn-lt"/>
                <a:cs typeface="+mn-lt"/>
              </a:rPr>
              <a:t>Stats</a:t>
            </a:r>
            <a:r>
              <a:rPr lang="es-ES">
                <a:solidFill>
                  <a:schemeClr val="bg1"/>
                </a:solidFill>
                <a:latin typeface="Arial"/>
                <a:ea typeface="+mn-lt"/>
                <a:cs typeface="+mn-lt"/>
              </a:rPr>
              <a:t> </a:t>
            </a:r>
            <a:r>
              <a:rPr lang="es-ES" err="1">
                <a:solidFill>
                  <a:schemeClr val="bg1"/>
                </a:solidFill>
                <a:latin typeface="Arial"/>
                <a:ea typeface="+mn-lt"/>
                <a:cs typeface="+mn-lt"/>
              </a:rPr>
              <a:t>items</a:t>
            </a:r>
            <a:r>
              <a:rPr lang="es-ES">
                <a:solidFill>
                  <a:schemeClr val="bg1"/>
                </a:solidFill>
                <a:latin typeface="Arial"/>
                <a:ea typeface="+mn-lt"/>
                <a:cs typeface="+mn-lt"/>
              </a:rPr>
              <a:t> pero más centrado en el rendimiento de una losa que en el recuento de elementos particulares.</a:t>
            </a:r>
          </a:p>
          <a:p>
            <a:pPr>
              <a:buNone/>
            </a:pPr>
            <a:endParaRPr lang="es-ES">
              <a:latin typeface="Arial"/>
              <a:cs typeface="Arial"/>
            </a:endParaRPr>
          </a:p>
          <a:p>
            <a:pPr>
              <a:buNone/>
            </a:pPr>
            <a:r>
              <a:rPr lang="es-ES" b="1" err="1">
                <a:solidFill>
                  <a:schemeClr val="bg1"/>
                </a:solidFill>
                <a:latin typeface="Arial"/>
                <a:ea typeface="+mn-lt"/>
                <a:cs typeface="+mn-lt"/>
              </a:rPr>
              <a:t>Stats</a:t>
            </a:r>
            <a:r>
              <a:rPr lang="es-ES" b="1">
                <a:solidFill>
                  <a:schemeClr val="bg1"/>
                </a:solidFill>
                <a:latin typeface="Arial"/>
                <a:ea typeface="+mn-lt"/>
                <a:cs typeface="+mn-lt"/>
              </a:rPr>
              <a:t> </a:t>
            </a:r>
            <a:r>
              <a:rPr lang="es-ES" b="1" err="1">
                <a:solidFill>
                  <a:schemeClr val="bg1"/>
                </a:solidFill>
                <a:latin typeface="Arial"/>
                <a:ea typeface="+mn-lt"/>
                <a:cs typeface="+mn-lt"/>
              </a:rPr>
              <a:t>sizes</a:t>
            </a:r>
            <a:r>
              <a:rPr lang="es-ES">
                <a:solidFill>
                  <a:schemeClr val="bg1"/>
                </a:solidFill>
                <a:latin typeface="Arial"/>
                <a:ea typeface="+mn-lt"/>
                <a:cs typeface="+mn-lt"/>
              </a:rPr>
              <a:t>: Un comando especial que muestra cómo se distribuirán los elementos si las losas se dividieran en depósitos de 32 bytes en lugar de la cantidad actual de losas.</a:t>
            </a:r>
          </a:p>
          <a:p>
            <a:pPr>
              <a:buNone/>
            </a:pPr>
            <a:endParaRPr lang="es-ES">
              <a:latin typeface="Arial"/>
              <a:cs typeface="Arial"/>
            </a:endParaRPr>
          </a:p>
          <a:p>
            <a:pPr>
              <a:buNone/>
            </a:pPr>
            <a:r>
              <a:rPr lang="es-ES" b="1" err="1">
                <a:solidFill>
                  <a:schemeClr val="bg1"/>
                </a:solidFill>
                <a:latin typeface="Arial"/>
                <a:ea typeface="+mn-lt"/>
                <a:cs typeface="+mn-lt"/>
              </a:rPr>
              <a:t>flush_all</a:t>
            </a:r>
            <a:r>
              <a:rPr lang="es-ES">
                <a:solidFill>
                  <a:schemeClr val="bg1"/>
                </a:solidFill>
                <a:latin typeface="Arial"/>
                <a:ea typeface="+mn-lt"/>
                <a:cs typeface="+mn-lt"/>
              </a:rPr>
              <a:t>: Borra todas las entradas de </a:t>
            </a:r>
            <a:r>
              <a:rPr lang="es-ES" err="1">
                <a:solidFill>
                  <a:schemeClr val="bg1"/>
                </a:solidFill>
                <a:latin typeface="Arial"/>
                <a:ea typeface="+mn-lt"/>
                <a:cs typeface="+mn-lt"/>
              </a:rPr>
              <a:t>Memcached</a:t>
            </a:r>
            <a:r>
              <a:rPr lang="es-ES">
                <a:solidFill>
                  <a:schemeClr val="bg1"/>
                </a:solidFill>
                <a:latin typeface="Arial"/>
                <a:ea typeface="+mn-lt"/>
                <a:cs typeface="+mn-lt"/>
              </a:rPr>
              <a:t>.</a:t>
            </a:r>
            <a:endParaRPr lang="es-ES" err="1">
              <a:solidFill>
                <a:schemeClr val="bg1"/>
              </a:solidFill>
              <a:latin typeface="Arial"/>
            </a:endParaRPr>
          </a:p>
          <a:p>
            <a:pPr>
              <a:buNone/>
            </a:pPr>
            <a:endParaRPr lang="es-ES">
              <a:solidFill>
                <a:schemeClr val="bg1"/>
              </a:solidFill>
              <a:latin typeface="Arial"/>
              <a:ea typeface="+mn-lt"/>
              <a:cs typeface="+mn-lt"/>
            </a:endParaRPr>
          </a:p>
          <a:p>
            <a:pPr marL="0" indent="0">
              <a:buNone/>
            </a:pPr>
            <a:endParaRPr lang="es-ES">
              <a:solidFill>
                <a:schemeClr val="bg1"/>
              </a:solidFill>
              <a:latin typeface="Arial"/>
              <a:ea typeface="Calibri"/>
              <a:cs typeface="Arial"/>
            </a:endParaRPr>
          </a:p>
          <a:p>
            <a:pPr>
              <a:buNone/>
            </a:pPr>
            <a:endParaRPr lang="es-ES">
              <a:solidFill>
                <a:schemeClr val="bg1"/>
              </a:solidFill>
              <a:latin typeface="Arial"/>
              <a:ea typeface="Calibri"/>
              <a:cs typeface="Calibri"/>
            </a:endParaRPr>
          </a:p>
          <a:p>
            <a:pPr>
              <a:buNone/>
            </a:pPr>
            <a:endParaRPr lang="es-ES">
              <a:solidFill>
                <a:schemeClr val="bg1"/>
              </a:solidFill>
              <a:latin typeface="Calibri"/>
              <a:ea typeface="Calibri"/>
              <a:cs typeface="Calibri"/>
            </a:endParaRPr>
          </a:p>
          <a:p>
            <a:pPr marL="0" indent="0">
              <a:buNone/>
            </a:pPr>
            <a:endParaRPr lang="es-ES">
              <a:solidFill>
                <a:schemeClr val="bg1"/>
              </a:solidFill>
              <a:latin typeface="Arial"/>
              <a:cs typeface="Arial"/>
            </a:endParaRPr>
          </a:p>
        </p:txBody>
      </p:sp>
    </p:spTree>
    <p:extLst>
      <p:ext uri="{BB962C8B-B14F-4D97-AF65-F5344CB8AC3E}">
        <p14:creationId xmlns:p14="http://schemas.microsoft.com/office/powerpoint/2010/main" val="2719996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75795" y="0"/>
            <a:ext cx="6372130" cy="6049470"/>
            <a:chOff x="0" y="0"/>
            <a:chExt cx="8496173" cy="8065960"/>
          </a:xfrm>
        </p:grpSpPr>
        <p:sp>
          <p:nvSpPr>
            <p:cNvPr id="5" name="Freeform 5"/>
            <p:cNvSpPr/>
            <p:nvPr/>
          </p:nvSpPr>
          <p:spPr>
            <a:xfrm>
              <a:off x="0" y="0"/>
              <a:ext cx="8496173" cy="8065897"/>
            </a:xfrm>
            <a:custGeom>
              <a:avLst/>
              <a:gdLst/>
              <a:ahLst/>
              <a:cxnLst/>
              <a:rect l="l" t="t" r="r" b="b"/>
              <a:pathLst>
                <a:path w="8496173" h="8065897">
                  <a:moveTo>
                    <a:pt x="3817874" y="0"/>
                  </a:moveTo>
                  <a:lnTo>
                    <a:pt x="0" y="3817874"/>
                  </a:lnTo>
                  <a:lnTo>
                    <a:pt x="4248023" y="8065897"/>
                  </a:lnTo>
                  <a:lnTo>
                    <a:pt x="8496173" y="3817874"/>
                  </a:lnTo>
                  <a:lnTo>
                    <a:pt x="4678299" y="0"/>
                  </a:lnTo>
                  <a:close/>
                </a:path>
              </a:pathLst>
            </a:custGeom>
            <a:blipFill>
              <a:blip r:embed="rId6"/>
              <a:stretch>
                <a:fillRect t="-5334" b="-1"/>
              </a:stretch>
            </a:blipFill>
          </p:spPr>
          <p:txBody>
            <a:bodyPr/>
            <a:lstStyle/>
            <a:p>
              <a:endParaRPr lang="es-419"/>
            </a:p>
          </p:txBody>
        </p:sp>
      </p:grpSp>
      <p:sp>
        <p:nvSpPr>
          <p:cNvPr id="8" name="Freeform 8"/>
          <p:cNvSpPr/>
          <p:nvPr/>
        </p:nvSpPr>
        <p:spPr>
          <a:xfrm flipV="1">
            <a:off x="5905977" y="2739606"/>
            <a:ext cx="6222520" cy="70925"/>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7"/>
            <a:stretch>
              <a:fillRect/>
            </a:stretch>
          </a:blipFill>
        </p:spPr>
        <p:txBody>
          <a:bodyPr/>
          <a:lstStyle/>
          <a:p>
            <a:endParaRPr lang="es-419"/>
          </a:p>
        </p:txBody>
      </p:sp>
      <p:sp>
        <p:nvSpPr>
          <p:cNvPr id="25" name="Rectángulo 24">
            <a:extLst>
              <a:ext uri="{FF2B5EF4-FFF2-40B4-BE49-F238E27FC236}">
                <a16:creationId xmlns:a16="http://schemas.microsoft.com/office/drawing/2014/main" id="{AF61D10D-13DE-9EDB-8942-2983904A3ECA}"/>
              </a:ext>
            </a:extLst>
          </p:cNvPr>
          <p:cNvSpPr/>
          <p:nvPr/>
        </p:nvSpPr>
        <p:spPr>
          <a:xfrm rot="18900000">
            <a:off x="2109872" y="623972"/>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TextBox 9"/>
          <p:cNvSpPr txBox="1"/>
          <p:nvPr/>
        </p:nvSpPr>
        <p:spPr>
          <a:xfrm>
            <a:off x="7096957" y="1834928"/>
            <a:ext cx="5164055" cy="1094480"/>
          </a:xfrm>
          <a:prstGeom prst="rect">
            <a:avLst/>
          </a:prstGeom>
        </p:spPr>
        <p:txBody>
          <a:bodyPr wrap="square" lIns="0" tIns="0" rIns="0" bIns="0" rtlCol="0" anchor="t">
            <a:spAutoFit/>
          </a:bodyPr>
          <a:lstStyle/>
          <a:p>
            <a:pPr>
              <a:lnSpc>
                <a:spcPts val="8610"/>
              </a:lnSpc>
            </a:pPr>
            <a:r>
              <a:rPr lang="en-US" sz="6150" b="1" err="1">
                <a:solidFill>
                  <a:srgbClr val="FFFFFF"/>
                </a:solidFill>
                <a:latin typeface="DM Serif Display"/>
              </a:rPr>
              <a:t>Uso</a:t>
            </a:r>
            <a:r>
              <a:rPr lang="en-US" sz="6150" b="1">
                <a:solidFill>
                  <a:srgbClr val="FFFFFF"/>
                </a:solidFill>
                <a:latin typeface="DM Serif Display"/>
              </a:rPr>
              <a:t> </a:t>
            </a:r>
            <a:r>
              <a:rPr lang="en-US" sz="6150" b="1" err="1">
                <a:solidFill>
                  <a:srgbClr val="FFFFFF"/>
                </a:solidFill>
                <a:latin typeface="DM Serif Display"/>
              </a:rPr>
              <a:t>en</a:t>
            </a:r>
            <a:r>
              <a:rPr lang="en-US" sz="6150" b="1">
                <a:solidFill>
                  <a:srgbClr val="FFFFFF"/>
                </a:solidFill>
                <a:latin typeface="DM Serif Display"/>
              </a:rPr>
              <a:t> Cloud</a:t>
            </a:r>
            <a:endParaRPr lang="es-ES" b="1">
              <a:ea typeface="Calibri"/>
              <a:cs typeface="Calibri"/>
            </a:endParaRPr>
          </a:p>
        </p:txBody>
      </p:sp>
      <p:pic>
        <p:nvPicPr>
          <p:cNvPr id="19" name="Imagen 18" descr="Imagen que contiene Logotipo&#10;&#10;Descripción generada automáticamente">
            <a:extLst>
              <a:ext uri="{FF2B5EF4-FFF2-40B4-BE49-F238E27FC236}">
                <a16:creationId xmlns:a16="http://schemas.microsoft.com/office/drawing/2014/main" id="{4EE0C031-2F0A-ED6C-B4D1-7207CE105CE3}"/>
              </a:ext>
            </a:extLst>
          </p:cNvPr>
          <p:cNvPicPr>
            <a:picLocks noChangeAspect="1"/>
          </p:cNvPicPr>
          <p:nvPr/>
        </p:nvPicPr>
        <p:blipFill>
          <a:blip r:embed="rId8"/>
          <a:stretch>
            <a:fillRect/>
          </a:stretch>
        </p:blipFill>
        <p:spPr>
          <a:xfrm>
            <a:off x="4429664" y="4566069"/>
            <a:ext cx="2743200" cy="1543050"/>
          </a:xfrm>
          <a:prstGeom prst="rect">
            <a:avLst/>
          </a:prstGeom>
        </p:spPr>
      </p:pic>
      <p:pic>
        <p:nvPicPr>
          <p:cNvPr id="21" name="Imagen 20">
            <a:extLst>
              <a:ext uri="{FF2B5EF4-FFF2-40B4-BE49-F238E27FC236}">
                <a16:creationId xmlns:a16="http://schemas.microsoft.com/office/drawing/2014/main" id="{02252D67-22D9-D5AB-5D5D-F852D9F068C6}"/>
              </a:ext>
            </a:extLst>
          </p:cNvPr>
          <p:cNvPicPr>
            <a:picLocks noChangeAspect="1"/>
          </p:cNvPicPr>
          <p:nvPr/>
        </p:nvPicPr>
        <p:blipFill>
          <a:blip r:embed="rId9"/>
          <a:stretch>
            <a:fillRect/>
          </a:stretch>
        </p:blipFill>
        <p:spPr>
          <a:xfrm>
            <a:off x="8182155" y="4573266"/>
            <a:ext cx="3131388" cy="1528656"/>
          </a:xfrm>
          <a:prstGeom prst="rect">
            <a:avLst/>
          </a:prstGeom>
        </p:spPr>
      </p:pic>
      <p:pic>
        <p:nvPicPr>
          <p:cNvPr id="22" name="Imagen 21" descr="Icono&#10;&#10;Descripción generada automáticamente">
            <a:extLst>
              <a:ext uri="{FF2B5EF4-FFF2-40B4-BE49-F238E27FC236}">
                <a16:creationId xmlns:a16="http://schemas.microsoft.com/office/drawing/2014/main" id="{5A3AF3BE-0DDD-9A29-FF0E-678A7B9102BC}"/>
              </a:ext>
            </a:extLst>
          </p:cNvPr>
          <p:cNvPicPr>
            <a:picLocks noChangeAspect="1"/>
          </p:cNvPicPr>
          <p:nvPr/>
        </p:nvPicPr>
        <p:blipFill>
          <a:blip r:embed="rId10"/>
          <a:stretch>
            <a:fillRect/>
          </a:stretch>
        </p:blipFill>
        <p:spPr>
          <a:xfrm>
            <a:off x="12495362" y="4573266"/>
            <a:ext cx="2980426" cy="1528656"/>
          </a:xfrm>
          <a:prstGeom prst="rect">
            <a:avLst/>
          </a:prstGeom>
        </p:spPr>
      </p:pic>
    </p:spTree>
    <p:extLst>
      <p:ext uri="{BB962C8B-B14F-4D97-AF65-F5344CB8AC3E}">
        <p14:creationId xmlns:p14="http://schemas.microsoft.com/office/powerpoint/2010/main" val="2263719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75795" y="0"/>
            <a:ext cx="6372130" cy="6049470"/>
            <a:chOff x="0" y="0"/>
            <a:chExt cx="8496173" cy="8065960"/>
          </a:xfrm>
        </p:grpSpPr>
        <p:sp>
          <p:nvSpPr>
            <p:cNvPr id="5" name="Freeform 5"/>
            <p:cNvSpPr/>
            <p:nvPr/>
          </p:nvSpPr>
          <p:spPr>
            <a:xfrm>
              <a:off x="0" y="0"/>
              <a:ext cx="8496173" cy="8065897"/>
            </a:xfrm>
            <a:custGeom>
              <a:avLst/>
              <a:gdLst/>
              <a:ahLst/>
              <a:cxnLst/>
              <a:rect l="l" t="t" r="r" b="b"/>
              <a:pathLst>
                <a:path w="8496173" h="8065897">
                  <a:moveTo>
                    <a:pt x="3817874" y="0"/>
                  </a:moveTo>
                  <a:lnTo>
                    <a:pt x="0" y="3817874"/>
                  </a:lnTo>
                  <a:lnTo>
                    <a:pt x="4248023" y="8065897"/>
                  </a:lnTo>
                  <a:lnTo>
                    <a:pt x="8496173" y="3817874"/>
                  </a:lnTo>
                  <a:lnTo>
                    <a:pt x="4678299" y="0"/>
                  </a:lnTo>
                  <a:close/>
                </a:path>
              </a:pathLst>
            </a:custGeom>
            <a:blipFill>
              <a:blip r:embed="rId6"/>
              <a:stretch>
                <a:fillRect t="-5334" b="-1"/>
              </a:stretch>
            </a:blipFill>
          </p:spPr>
          <p:txBody>
            <a:bodyPr/>
            <a:lstStyle/>
            <a:p>
              <a:endParaRPr lang="es-419"/>
            </a:p>
          </p:txBody>
        </p:sp>
      </p:grpSp>
      <p:sp>
        <p:nvSpPr>
          <p:cNvPr id="8" name="Freeform 8"/>
          <p:cNvSpPr/>
          <p:nvPr/>
        </p:nvSpPr>
        <p:spPr>
          <a:xfrm flipV="1">
            <a:off x="5905977" y="2739606"/>
            <a:ext cx="6222520" cy="70925"/>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7"/>
            <a:stretch>
              <a:fillRect/>
            </a:stretch>
          </a:blipFill>
        </p:spPr>
        <p:txBody>
          <a:bodyPr/>
          <a:lstStyle/>
          <a:p>
            <a:endParaRPr lang="es-419"/>
          </a:p>
        </p:txBody>
      </p:sp>
      <p:sp>
        <p:nvSpPr>
          <p:cNvPr id="25" name="Rectángulo 24">
            <a:extLst>
              <a:ext uri="{FF2B5EF4-FFF2-40B4-BE49-F238E27FC236}">
                <a16:creationId xmlns:a16="http://schemas.microsoft.com/office/drawing/2014/main" id="{AF61D10D-13DE-9EDB-8942-2983904A3ECA}"/>
              </a:ext>
            </a:extLst>
          </p:cNvPr>
          <p:cNvSpPr/>
          <p:nvPr/>
        </p:nvSpPr>
        <p:spPr>
          <a:xfrm rot="18900000">
            <a:off x="2109872" y="623972"/>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TextBox 9"/>
          <p:cNvSpPr txBox="1"/>
          <p:nvPr/>
        </p:nvSpPr>
        <p:spPr>
          <a:xfrm>
            <a:off x="7096957" y="1834928"/>
            <a:ext cx="5164055" cy="1035348"/>
          </a:xfrm>
          <a:prstGeom prst="rect">
            <a:avLst/>
          </a:prstGeom>
        </p:spPr>
        <p:txBody>
          <a:bodyPr wrap="square" lIns="0" tIns="0" rIns="0" bIns="0" rtlCol="0" anchor="t">
            <a:spAutoFit/>
          </a:bodyPr>
          <a:lstStyle/>
          <a:p>
            <a:pPr>
              <a:lnSpc>
                <a:spcPts val="8610"/>
              </a:lnSpc>
            </a:pPr>
            <a:r>
              <a:rPr lang="en-US" sz="6150" err="1">
                <a:solidFill>
                  <a:srgbClr val="FFFFFF"/>
                </a:solidFill>
                <a:ea typeface="+mn-lt"/>
                <a:cs typeface="+mn-lt"/>
              </a:rPr>
              <a:t>Memorystore</a:t>
            </a:r>
            <a:r>
              <a:rPr lang="en-US" sz="6150">
                <a:solidFill>
                  <a:srgbClr val="FFFFFF"/>
                </a:solidFill>
                <a:ea typeface="+mn-lt"/>
                <a:cs typeface="+mn-lt"/>
              </a:rPr>
              <a:t> </a:t>
            </a:r>
            <a:endParaRPr lang="es-ES"/>
          </a:p>
        </p:txBody>
      </p:sp>
      <p:sp>
        <p:nvSpPr>
          <p:cNvPr id="7" name="Marcador de contenido 6">
            <a:extLst>
              <a:ext uri="{FF2B5EF4-FFF2-40B4-BE49-F238E27FC236}">
                <a16:creationId xmlns:a16="http://schemas.microsoft.com/office/drawing/2014/main" id="{7FCF12B1-B2B6-1B9B-E877-71098C76127B}"/>
              </a:ext>
            </a:extLst>
          </p:cNvPr>
          <p:cNvSpPr>
            <a:spLocks noGrp="1"/>
          </p:cNvSpPr>
          <p:nvPr>
            <p:ph idx="1"/>
          </p:nvPr>
        </p:nvSpPr>
        <p:spPr>
          <a:xfrm>
            <a:off x="1319842" y="3541144"/>
            <a:ext cx="15626750" cy="4525963"/>
          </a:xfrm>
        </p:spPr>
        <p:txBody>
          <a:bodyPr vert="horz" lIns="91440" tIns="45720" rIns="91440" bIns="45720" rtlCol="0" anchor="t">
            <a:noAutofit/>
          </a:bodyPr>
          <a:lstStyle/>
          <a:p>
            <a:r>
              <a:rPr lang="es-ES" sz="3600" err="1">
                <a:solidFill>
                  <a:schemeClr val="bg1"/>
                </a:solidFill>
                <a:latin typeface="Arial"/>
                <a:ea typeface="+mn-lt"/>
                <a:cs typeface="+mn-lt"/>
              </a:rPr>
              <a:t>Memorystore</a:t>
            </a:r>
            <a:r>
              <a:rPr lang="es-ES" sz="3600">
                <a:solidFill>
                  <a:schemeClr val="bg1"/>
                </a:solidFill>
                <a:latin typeface="Arial"/>
                <a:ea typeface="+mn-lt"/>
                <a:cs typeface="+mn-lt"/>
              </a:rPr>
              <a:t> para </a:t>
            </a:r>
            <a:r>
              <a:rPr lang="es-ES" sz="3600" err="1">
                <a:solidFill>
                  <a:schemeClr val="bg1"/>
                </a:solidFill>
                <a:latin typeface="Arial"/>
                <a:ea typeface="+mn-lt"/>
                <a:cs typeface="+mn-lt"/>
              </a:rPr>
              <a:t>Memcached</a:t>
            </a:r>
            <a:r>
              <a:rPr lang="es-ES" sz="3600">
                <a:solidFill>
                  <a:schemeClr val="bg1"/>
                </a:solidFill>
                <a:latin typeface="Arial"/>
                <a:ea typeface="+mn-lt"/>
                <a:cs typeface="+mn-lt"/>
              </a:rPr>
              <a:t> es un servicio de </a:t>
            </a:r>
            <a:r>
              <a:rPr lang="es-ES" sz="3600" err="1">
                <a:solidFill>
                  <a:schemeClr val="bg1"/>
                </a:solidFill>
                <a:latin typeface="Arial"/>
                <a:ea typeface="+mn-lt"/>
                <a:cs typeface="+mn-lt"/>
              </a:rPr>
              <a:t>Memcached</a:t>
            </a:r>
            <a:r>
              <a:rPr lang="es-ES" sz="3600">
                <a:solidFill>
                  <a:schemeClr val="bg1"/>
                </a:solidFill>
                <a:latin typeface="Arial"/>
                <a:ea typeface="+mn-lt"/>
                <a:cs typeface="+mn-lt"/>
              </a:rPr>
              <a:t> de alta escalabilidad y completamente administrado para Google Cloud.</a:t>
            </a:r>
            <a:endParaRPr lang="es-ES" sz="3600">
              <a:solidFill>
                <a:schemeClr val="bg1"/>
              </a:solidFill>
              <a:latin typeface="Arial"/>
              <a:ea typeface="+mn-lt"/>
              <a:cs typeface="Arial"/>
            </a:endParaRPr>
          </a:p>
          <a:p>
            <a:endParaRPr lang="es-ES" sz="3600">
              <a:solidFill>
                <a:schemeClr val="bg1"/>
              </a:solidFill>
              <a:latin typeface="Arial"/>
              <a:ea typeface="+mn-lt"/>
              <a:cs typeface="+mn-lt"/>
            </a:endParaRPr>
          </a:p>
          <a:p>
            <a:r>
              <a:rPr lang="es-ES" sz="3600">
                <a:solidFill>
                  <a:schemeClr val="bg1"/>
                </a:solidFill>
                <a:latin typeface="Arial"/>
                <a:ea typeface="+mn-lt"/>
                <a:cs typeface="+mn-lt"/>
              </a:rPr>
              <a:t> </a:t>
            </a:r>
            <a:r>
              <a:rPr lang="es-ES" sz="3600" err="1">
                <a:solidFill>
                  <a:schemeClr val="bg1"/>
                </a:solidFill>
                <a:latin typeface="Arial"/>
                <a:ea typeface="+mn-lt"/>
                <a:cs typeface="+mn-lt"/>
              </a:rPr>
              <a:t>Memcached</a:t>
            </a:r>
            <a:r>
              <a:rPr lang="es-ES" sz="3600">
                <a:solidFill>
                  <a:schemeClr val="bg1"/>
                </a:solidFill>
                <a:latin typeface="Arial"/>
                <a:ea typeface="+mn-lt"/>
                <a:cs typeface="+mn-lt"/>
              </a:rPr>
              <a:t> es un popular almacén de clave-valor distribuido en memoria que se usa para compilar aplicaciones web escalables y de alto rendimiento. Algunos de los casos de uso comunes de </a:t>
            </a:r>
            <a:r>
              <a:rPr lang="es-ES" sz="3600" err="1">
                <a:solidFill>
                  <a:schemeClr val="bg1"/>
                </a:solidFill>
                <a:latin typeface="Arial"/>
                <a:ea typeface="+mn-lt"/>
                <a:cs typeface="+mn-lt"/>
              </a:rPr>
              <a:t>Memcached</a:t>
            </a:r>
            <a:r>
              <a:rPr lang="es-ES" sz="3600">
                <a:solidFill>
                  <a:schemeClr val="bg1"/>
                </a:solidFill>
                <a:latin typeface="Arial"/>
                <a:ea typeface="+mn-lt"/>
                <a:cs typeface="+mn-lt"/>
              </a:rPr>
              <a:t> incluyen el almacenamiento en caché de los datos de referencia, el almacenamiento en caché de consultas de la base de datos y, en algunos casos, usarlo como un almacén de sesión.</a:t>
            </a:r>
            <a:endParaRPr lang="es-ES" sz="3600">
              <a:solidFill>
                <a:schemeClr val="bg1"/>
              </a:solidFill>
              <a:latin typeface="Arial"/>
              <a:ea typeface="Calibri"/>
              <a:cs typeface="Calibri"/>
            </a:endParaRPr>
          </a:p>
        </p:txBody>
      </p:sp>
    </p:spTree>
    <p:extLst>
      <p:ext uri="{BB962C8B-B14F-4D97-AF65-F5344CB8AC3E}">
        <p14:creationId xmlns:p14="http://schemas.microsoft.com/office/powerpoint/2010/main" val="710822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75795" y="0"/>
            <a:ext cx="6372130" cy="6049470"/>
            <a:chOff x="0" y="0"/>
            <a:chExt cx="8496173" cy="8065960"/>
          </a:xfrm>
        </p:grpSpPr>
        <p:sp>
          <p:nvSpPr>
            <p:cNvPr id="5" name="Freeform 5"/>
            <p:cNvSpPr/>
            <p:nvPr/>
          </p:nvSpPr>
          <p:spPr>
            <a:xfrm>
              <a:off x="0" y="0"/>
              <a:ext cx="8496173" cy="8065897"/>
            </a:xfrm>
            <a:custGeom>
              <a:avLst/>
              <a:gdLst/>
              <a:ahLst/>
              <a:cxnLst/>
              <a:rect l="l" t="t" r="r" b="b"/>
              <a:pathLst>
                <a:path w="8496173" h="8065897">
                  <a:moveTo>
                    <a:pt x="3817874" y="0"/>
                  </a:moveTo>
                  <a:lnTo>
                    <a:pt x="0" y="3817874"/>
                  </a:lnTo>
                  <a:lnTo>
                    <a:pt x="4248023" y="8065897"/>
                  </a:lnTo>
                  <a:lnTo>
                    <a:pt x="8496173" y="3817874"/>
                  </a:lnTo>
                  <a:lnTo>
                    <a:pt x="4678299" y="0"/>
                  </a:lnTo>
                  <a:close/>
                </a:path>
              </a:pathLst>
            </a:custGeom>
            <a:blipFill>
              <a:blip r:embed="rId6"/>
              <a:stretch>
                <a:fillRect t="-5334" b="-1"/>
              </a:stretch>
            </a:blipFill>
          </p:spPr>
          <p:txBody>
            <a:bodyPr/>
            <a:lstStyle/>
            <a:p>
              <a:endParaRPr lang="es-419"/>
            </a:p>
          </p:txBody>
        </p:sp>
      </p:grpSp>
      <p:sp>
        <p:nvSpPr>
          <p:cNvPr id="8" name="Freeform 8"/>
          <p:cNvSpPr/>
          <p:nvPr/>
        </p:nvSpPr>
        <p:spPr>
          <a:xfrm flipV="1">
            <a:off x="5905977" y="2739606"/>
            <a:ext cx="6222520" cy="70925"/>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7"/>
            <a:stretch>
              <a:fillRect/>
            </a:stretch>
          </a:blipFill>
        </p:spPr>
        <p:txBody>
          <a:bodyPr/>
          <a:lstStyle/>
          <a:p>
            <a:endParaRPr lang="es-419"/>
          </a:p>
        </p:txBody>
      </p:sp>
      <p:sp>
        <p:nvSpPr>
          <p:cNvPr id="25" name="Rectángulo 24">
            <a:extLst>
              <a:ext uri="{FF2B5EF4-FFF2-40B4-BE49-F238E27FC236}">
                <a16:creationId xmlns:a16="http://schemas.microsoft.com/office/drawing/2014/main" id="{AF61D10D-13DE-9EDB-8942-2983904A3ECA}"/>
              </a:ext>
            </a:extLst>
          </p:cNvPr>
          <p:cNvSpPr/>
          <p:nvPr/>
        </p:nvSpPr>
        <p:spPr>
          <a:xfrm rot="18900000">
            <a:off x="2109872" y="623972"/>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TextBox 9"/>
          <p:cNvSpPr txBox="1"/>
          <p:nvPr/>
        </p:nvSpPr>
        <p:spPr>
          <a:xfrm>
            <a:off x="7096957" y="1834928"/>
            <a:ext cx="5164055" cy="1035348"/>
          </a:xfrm>
          <a:prstGeom prst="rect">
            <a:avLst/>
          </a:prstGeom>
        </p:spPr>
        <p:txBody>
          <a:bodyPr wrap="square" lIns="0" tIns="0" rIns="0" bIns="0" rtlCol="0" anchor="t">
            <a:spAutoFit/>
          </a:bodyPr>
          <a:lstStyle/>
          <a:p>
            <a:pPr>
              <a:lnSpc>
                <a:spcPts val="8610"/>
              </a:lnSpc>
            </a:pPr>
            <a:r>
              <a:rPr lang="en-US" sz="6150" err="1">
                <a:solidFill>
                  <a:srgbClr val="FFFFFF"/>
                </a:solidFill>
                <a:ea typeface="+mn-lt"/>
                <a:cs typeface="+mn-lt"/>
              </a:rPr>
              <a:t>Conceptos</a:t>
            </a:r>
            <a:r>
              <a:rPr lang="en-US" sz="6150">
                <a:solidFill>
                  <a:srgbClr val="FFFFFF"/>
                </a:solidFill>
                <a:ea typeface="+mn-lt"/>
                <a:cs typeface="+mn-lt"/>
              </a:rPr>
              <a:t> clave</a:t>
            </a:r>
            <a:endParaRPr lang="es-ES"/>
          </a:p>
        </p:txBody>
      </p:sp>
      <p:sp>
        <p:nvSpPr>
          <p:cNvPr id="7" name="Marcador de contenido 6">
            <a:extLst>
              <a:ext uri="{FF2B5EF4-FFF2-40B4-BE49-F238E27FC236}">
                <a16:creationId xmlns:a16="http://schemas.microsoft.com/office/drawing/2014/main" id="{7FCF12B1-B2B6-1B9B-E877-71098C76127B}"/>
              </a:ext>
            </a:extLst>
          </p:cNvPr>
          <p:cNvSpPr>
            <a:spLocks noGrp="1"/>
          </p:cNvSpPr>
          <p:nvPr>
            <p:ph idx="1"/>
          </p:nvPr>
        </p:nvSpPr>
        <p:spPr>
          <a:xfrm>
            <a:off x="1276710" y="3541144"/>
            <a:ext cx="15669882" cy="5259208"/>
          </a:xfrm>
        </p:spPr>
        <p:txBody>
          <a:bodyPr vert="horz" lIns="91440" tIns="45720" rIns="91440" bIns="45720" rtlCol="0" anchor="t">
            <a:noAutofit/>
          </a:bodyPr>
          <a:lstStyle/>
          <a:p>
            <a:r>
              <a:rPr lang="es-ES" sz="3600">
                <a:solidFill>
                  <a:schemeClr val="bg1"/>
                </a:solidFill>
                <a:latin typeface="Arial"/>
                <a:ea typeface="+mn-lt"/>
                <a:cs typeface="+mn-lt"/>
              </a:rPr>
              <a:t>La </a:t>
            </a:r>
            <a:r>
              <a:rPr lang="es-ES" sz="3600">
                <a:solidFill>
                  <a:srgbClr val="FFFF00"/>
                </a:solidFill>
                <a:latin typeface="Arial"/>
                <a:ea typeface="+mn-lt"/>
                <a:cs typeface="+mn-lt"/>
              </a:rPr>
              <a:t>instancia de </a:t>
            </a:r>
            <a:r>
              <a:rPr lang="es-ES" sz="3600" err="1">
                <a:solidFill>
                  <a:srgbClr val="FFFF00"/>
                </a:solidFill>
                <a:latin typeface="Arial"/>
                <a:ea typeface="+mn-lt"/>
                <a:cs typeface="+mn-lt"/>
              </a:rPr>
              <a:t>Memcached</a:t>
            </a:r>
            <a:r>
              <a:rPr lang="es-ES" sz="3600">
                <a:solidFill>
                  <a:srgbClr val="FFFF00"/>
                </a:solidFill>
                <a:latin typeface="Arial"/>
                <a:ea typeface="+mn-lt"/>
                <a:cs typeface="+mn-lt"/>
              </a:rPr>
              <a:t> </a:t>
            </a:r>
            <a:r>
              <a:rPr lang="es-ES" sz="3600">
                <a:solidFill>
                  <a:schemeClr val="bg1"/>
                </a:solidFill>
                <a:latin typeface="Arial"/>
                <a:ea typeface="+mn-lt"/>
                <a:cs typeface="+mn-lt"/>
              </a:rPr>
              <a:t>representa una instancia de un clúster de </a:t>
            </a:r>
            <a:r>
              <a:rPr lang="es-ES" sz="3600" err="1">
                <a:solidFill>
                  <a:schemeClr val="bg1"/>
                </a:solidFill>
                <a:latin typeface="Arial"/>
                <a:ea typeface="+mn-lt"/>
                <a:cs typeface="+mn-lt"/>
              </a:rPr>
              <a:t>Memcached</a:t>
            </a:r>
            <a:r>
              <a:rPr lang="es-ES" sz="3600">
                <a:solidFill>
                  <a:schemeClr val="bg1"/>
                </a:solidFill>
                <a:latin typeface="Arial"/>
                <a:ea typeface="+mn-lt"/>
                <a:cs typeface="+mn-lt"/>
              </a:rPr>
              <a:t>. Una instancia puede estar compuesta por un solo nodo o una colección de nodos. Todos los nodos de una instancia deben tener la misma memoria por nodo y la misma cantidad de CPU virtuales. Las claves escritas en tu instancia se dividen en todos los nodos del clúster y no se replican.</a:t>
            </a:r>
            <a:endParaRPr lang="es-ES" sz="3600">
              <a:solidFill>
                <a:schemeClr val="bg1"/>
              </a:solidFill>
              <a:latin typeface="Arial"/>
              <a:ea typeface="Calibri"/>
              <a:cs typeface="Calibri"/>
            </a:endParaRPr>
          </a:p>
          <a:p>
            <a:endParaRPr lang="es-ES"/>
          </a:p>
          <a:p>
            <a:endParaRPr lang="es-ES" sz="3600">
              <a:solidFill>
                <a:schemeClr val="bg1"/>
              </a:solidFill>
              <a:latin typeface="Arial"/>
              <a:ea typeface="Calibri"/>
              <a:cs typeface="Calibri"/>
            </a:endParaRPr>
          </a:p>
        </p:txBody>
      </p:sp>
    </p:spTree>
    <p:extLst>
      <p:ext uri="{BB962C8B-B14F-4D97-AF65-F5344CB8AC3E}">
        <p14:creationId xmlns:p14="http://schemas.microsoft.com/office/powerpoint/2010/main" val="54003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2700985"/>
            <a:ext cx="4743555" cy="7649518"/>
          </a:xfrm>
          <a:custGeom>
            <a:avLst/>
            <a:gdLst/>
            <a:ahLst/>
            <a:cxnLst/>
            <a:rect l="l" t="t" r="r" b="b"/>
            <a:pathLst>
              <a:path w="4743555" h="7649518">
                <a:moveTo>
                  <a:pt x="0" y="0"/>
                </a:moveTo>
                <a:lnTo>
                  <a:pt x="4743555" y="0"/>
                </a:lnTo>
                <a:lnTo>
                  <a:pt x="4743555" y="7649518"/>
                </a:lnTo>
                <a:lnTo>
                  <a:pt x="0" y="7649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604002" y="-63503"/>
            <a:ext cx="7747502" cy="5547846"/>
          </a:xfrm>
          <a:custGeom>
            <a:avLst/>
            <a:gdLst/>
            <a:ahLst/>
            <a:cxnLst/>
            <a:rect l="l" t="t" r="r" b="b"/>
            <a:pathLst>
              <a:path w="7747502" h="5547846">
                <a:moveTo>
                  <a:pt x="0" y="0"/>
                </a:moveTo>
                <a:lnTo>
                  <a:pt x="7747501" y="0"/>
                </a:lnTo>
                <a:lnTo>
                  <a:pt x="7747501" y="5547846"/>
                </a:lnTo>
                <a:lnTo>
                  <a:pt x="0" y="55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346697" y="1460497"/>
            <a:ext cx="3975097" cy="101603"/>
          </a:xfrm>
          <a:custGeom>
            <a:avLst/>
            <a:gdLst/>
            <a:ahLst/>
            <a:cxnLst/>
            <a:rect l="l" t="t" r="r" b="b"/>
            <a:pathLst>
              <a:path w="3975097" h="101603">
                <a:moveTo>
                  <a:pt x="0" y="0"/>
                </a:moveTo>
                <a:lnTo>
                  <a:pt x="3975097" y="0"/>
                </a:lnTo>
                <a:lnTo>
                  <a:pt x="3975097" y="101603"/>
                </a:lnTo>
                <a:lnTo>
                  <a:pt x="0" y="101603"/>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p:cNvGrpSpPr>
            <a:grpSpLocks noChangeAspect="1"/>
          </p:cNvGrpSpPr>
          <p:nvPr/>
        </p:nvGrpSpPr>
        <p:grpSpPr>
          <a:xfrm>
            <a:off x="11092748" y="3321653"/>
            <a:ext cx="6372130" cy="6372130"/>
            <a:chOff x="0" y="0"/>
            <a:chExt cx="8496173" cy="8496173"/>
          </a:xfrm>
        </p:grpSpPr>
        <p:sp>
          <p:nvSpPr>
            <p:cNvPr id="6" name="Freeform 6"/>
            <p:cNvSpPr/>
            <p:nvPr/>
          </p:nvSpPr>
          <p:spPr>
            <a:xfrm>
              <a:off x="0" y="0"/>
              <a:ext cx="8496173" cy="8496173"/>
            </a:xfrm>
            <a:custGeom>
              <a:avLst/>
              <a:gdLst/>
              <a:ahLst/>
              <a:cxnLst/>
              <a:rect l="l" t="t" r="r" b="b"/>
              <a:pathLst>
                <a:path w="8496173" h="8496173">
                  <a:moveTo>
                    <a:pt x="4248023" y="0"/>
                  </a:moveTo>
                  <a:lnTo>
                    <a:pt x="0" y="4248023"/>
                  </a:lnTo>
                  <a:lnTo>
                    <a:pt x="4248023" y="8496173"/>
                  </a:lnTo>
                  <a:lnTo>
                    <a:pt x="8496173" y="4248023"/>
                  </a:lnTo>
                  <a:lnTo>
                    <a:pt x="4248023" y="0"/>
                  </a:lnTo>
                  <a:close/>
                </a:path>
              </a:pathLst>
            </a:custGeom>
            <a:blipFill>
              <a:blip r:embed="rId7"/>
              <a:stretch>
                <a:fillRect b="-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Box 11"/>
          <p:cNvSpPr txBox="1"/>
          <p:nvPr/>
        </p:nvSpPr>
        <p:spPr>
          <a:xfrm>
            <a:off x="6219578" y="365699"/>
            <a:ext cx="3381622"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n-US" sz="6150" b="0" i="0" u="none" strike="noStrike" kern="1200" cap="none" spc="0" normalizeH="0" baseline="0" noProof="0">
                <a:ln>
                  <a:noFill/>
                </a:ln>
                <a:solidFill>
                  <a:srgbClr val="FFFFFF"/>
                </a:solidFill>
                <a:effectLst/>
                <a:uLnTx/>
                <a:uFillTx/>
                <a:latin typeface="DM Serif Display"/>
                <a:ea typeface="+mn-ea"/>
                <a:cs typeface="+mn-cs"/>
              </a:rPr>
              <a:t>Indices</a:t>
            </a:r>
          </a:p>
        </p:txBody>
      </p:sp>
      <p:sp>
        <p:nvSpPr>
          <p:cNvPr id="12" name="TextBox 12"/>
          <p:cNvSpPr txBox="1"/>
          <p:nvPr/>
        </p:nvSpPr>
        <p:spPr>
          <a:xfrm>
            <a:off x="3450979" y="2247900"/>
            <a:ext cx="9198221" cy="6798913"/>
          </a:xfrm>
          <a:prstGeom prst="rect">
            <a:avLst/>
          </a:prstGeom>
          <a:solidFill>
            <a:schemeClr val="accent1">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wrap="square" lIns="0" tIns="0" rIns="0" bIns="0" rtlCol="0" anchor="t">
            <a:spAutoFit/>
          </a:bodyPr>
          <a:lstStyle/>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EEECE1"/>
                </a:solidFill>
                <a:effectLst/>
                <a:uLnTx/>
                <a:uFillTx/>
                <a:latin typeface="Calibri" panose="020F0502020204030204" pitchFamily="34" charset="0"/>
                <a:ea typeface="Calibri" panose="020F0502020204030204" pitchFamily="34" charset="0"/>
                <a:cs typeface="Times New Roman" panose="02020603050405020304" pitchFamily="18" charset="0"/>
              </a:rPr>
              <a:t>Introducción</a:t>
            </a:r>
          </a:p>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9BBB59">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Historia</a:t>
            </a:r>
          </a:p>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9BBB59">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Esquema</a:t>
            </a:r>
          </a:p>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9BBB59">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Seguridad</a:t>
            </a:r>
          </a:p>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9BBB59">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Casos empresariales</a:t>
            </a:r>
          </a:p>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F79646">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Uso en </a:t>
            </a:r>
            <a:r>
              <a:rPr kumimoji="0" lang="es-UY" sz="3200" b="0" i="0" u="none" strike="noStrike" kern="1200" cap="none" spc="0" normalizeH="0" baseline="0" noProof="0" dirty="0" err="1">
                <a:ln>
                  <a:noFill/>
                </a:ln>
                <a:solidFill>
                  <a:srgbClr val="F79646">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cloud</a:t>
            </a:r>
            <a:endParaRPr kumimoji="0" lang="es-UY" sz="3200" b="0" i="0" u="none" strike="noStrike" kern="1200" cap="none" spc="0" normalizeH="0" baseline="0" noProof="0" dirty="0">
              <a:ln>
                <a:noFill/>
              </a:ln>
              <a:solidFill>
                <a:srgbClr val="F79646">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F79646">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Lenguaje de Consulta</a:t>
            </a:r>
          </a:p>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F79646">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Performance</a:t>
            </a:r>
          </a:p>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4F81BD">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Mecanismos</a:t>
            </a:r>
          </a:p>
          <a:p>
            <a:pPr marL="914400" marR="0" lvl="1"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UY" sz="3200" b="0" i="0" u="none" strike="noStrike" kern="1200" cap="none" spc="0" normalizeH="0" baseline="0" noProof="0" dirty="0">
                <a:ln>
                  <a:noFill/>
                </a:ln>
                <a:solidFill>
                  <a:srgbClr val="4F81BD">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Posibilidades de Configuración y Administración</a:t>
            </a:r>
          </a:p>
          <a:p>
            <a:pPr marL="914400" lvl="1" indent="-457200">
              <a:lnSpc>
                <a:spcPct val="107000"/>
              </a:lnSpc>
              <a:spcAft>
                <a:spcPts val="800"/>
              </a:spcAft>
              <a:buFont typeface="Arial" panose="020B0604020202020204" pitchFamily="34" charset="0"/>
              <a:buChar char="•"/>
              <a:defRPr/>
            </a:pPr>
            <a:r>
              <a:rPr kumimoji="0" lang="es-UY" sz="3200" b="0" i="0" u="none" strike="noStrike" kern="1200" cap="none" spc="0" normalizeH="0" baseline="0" noProof="0" dirty="0">
                <a:ln>
                  <a:noFill/>
                </a:ln>
                <a:solidFill>
                  <a:srgbClr val="4F81BD">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Construir un ejemplo ficticio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75795" y="0"/>
            <a:ext cx="6372130" cy="6049470"/>
            <a:chOff x="0" y="0"/>
            <a:chExt cx="8496173" cy="8065960"/>
          </a:xfrm>
        </p:grpSpPr>
        <p:sp>
          <p:nvSpPr>
            <p:cNvPr id="5" name="Freeform 5"/>
            <p:cNvSpPr/>
            <p:nvPr/>
          </p:nvSpPr>
          <p:spPr>
            <a:xfrm>
              <a:off x="0" y="0"/>
              <a:ext cx="8496173" cy="8065897"/>
            </a:xfrm>
            <a:custGeom>
              <a:avLst/>
              <a:gdLst/>
              <a:ahLst/>
              <a:cxnLst/>
              <a:rect l="l" t="t" r="r" b="b"/>
              <a:pathLst>
                <a:path w="8496173" h="8065897">
                  <a:moveTo>
                    <a:pt x="3817874" y="0"/>
                  </a:moveTo>
                  <a:lnTo>
                    <a:pt x="0" y="3817874"/>
                  </a:lnTo>
                  <a:lnTo>
                    <a:pt x="4248023" y="8065897"/>
                  </a:lnTo>
                  <a:lnTo>
                    <a:pt x="8496173" y="3817874"/>
                  </a:lnTo>
                  <a:lnTo>
                    <a:pt x="4678299" y="0"/>
                  </a:lnTo>
                  <a:close/>
                </a:path>
              </a:pathLst>
            </a:custGeom>
            <a:blipFill>
              <a:blip r:embed="rId6"/>
              <a:stretch>
                <a:fillRect t="-5334" b="-1"/>
              </a:stretch>
            </a:blipFill>
          </p:spPr>
          <p:txBody>
            <a:bodyPr/>
            <a:lstStyle/>
            <a:p>
              <a:endParaRPr lang="es-419"/>
            </a:p>
          </p:txBody>
        </p:sp>
      </p:grpSp>
      <p:sp>
        <p:nvSpPr>
          <p:cNvPr id="8" name="Freeform 8"/>
          <p:cNvSpPr/>
          <p:nvPr/>
        </p:nvSpPr>
        <p:spPr>
          <a:xfrm flipV="1">
            <a:off x="5905977" y="2739606"/>
            <a:ext cx="6222520" cy="70925"/>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7"/>
            <a:stretch>
              <a:fillRect/>
            </a:stretch>
          </a:blipFill>
        </p:spPr>
        <p:txBody>
          <a:bodyPr/>
          <a:lstStyle/>
          <a:p>
            <a:endParaRPr lang="es-419"/>
          </a:p>
        </p:txBody>
      </p:sp>
      <p:sp>
        <p:nvSpPr>
          <p:cNvPr id="25" name="Rectángulo 24">
            <a:extLst>
              <a:ext uri="{FF2B5EF4-FFF2-40B4-BE49-F238E27FC236}">
                <a16:creationId xmlns:a16="http://schemas.microsoft.com/office/drawing/2014/main" id="{AF61D10D-13DE-9EDB-8942-2983904A3ECA}"/>
              </a:ext>
            </a:extLst>
          </p:cNvPr>
          <p:cNvSpPr/>
          <p:nvPr/>
        </p:nvSpPr>
        <p:spPr>
          <a:xfrm rot="18900000">
            <a:off x="2109872" y="623972"/>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TextBox 9"/>
          <p:cNvSpPr txBox="1"/>
          <p:nvPr/>
        </p:nvSpPr>
        <p:spPr>
          <a:xfrm>
            <a:off x="7096957" y="1834928"/>
            <a:ext cx="5164055" cy="1035348"/>
          </a:xfrm>
          <a:prstGeom prst="rect">
            <a:avLst/>
          </a:prstGeom>
        </p:spPr>
        <p:txBody>
          <a:bodyPr wrap="square" lIns="0" tIns="0" rIns="0" bIns="0" rtlCol="0" anchor="t">
            <a:spAutoFit/>
          </a:bodyPr>
          <a:lstStyle/>
          <a:p>
            <a:pPr>
              <a:lnSpc>
                <a:spcPts val="8610"/>
              </a:lnSpc>
            </a:pPr>
            <a:r>
              <a:rPr lang="en-US" sz="6150" err="1">
                <a:solidFill>
                  <a:srgbClr val="FFFFFF"/>
                </a:solidFill>
                <a:ea typeface="+mn-lt"/>
                <a:cs typeface="+mn-lt"/>
              </a:rPr>
              <a:t>Conceptos</a:t>
            </a:r>
            <a:r>
              <a:rPr lang="en-US" sz="6150">
                <a:solidFill>
                  <a:srgbClr val="FFFFFF"/>
                </a:solidFill>
                <a:ea typeface="+mn-lt"/>
                <a:cs typeface="+mn-lt"/>
              </a:rPr>
              <a:t> clave</a:t>
            </a:r>
            <a:endParaRPr lang="es-ES"/>
          </a:p>
        </p:txBody>
      </p:sp>
      <p:sp>
        <p:nvSpPr>
          <p:cNvPr id="7" name="Marcador de contenido 6">
            <a:extLst>
              <a:ext uri="{FF2B5EF4-FFF2-40B4-BE49-F238E27FC236}">
                <a16:creationId xmlns:a16="http://schemas.microsoft.com/office/drawing/2014/main" id="{7FCF12B1-B2B6-1B9B-E877-71098C76127B}"/>
              </a:ext>
            </a:extLst>
          </p:cNvPr>
          <p:cNvSpPr>
            <a:spLocks noGrp="1"/>
          </p:cNvSpPr>
          <p:nvPr>
            <p:ph idx="1"/>
          </p:nvPr>
        </p:nvSpPr>
        <p:spPr>
          <a:xfrm>
            <a:off x="1276710" y="3541144"/>
            <a:ext cx="15669882" cy="5259208"/>
          </a:xfrm>
        </p:spPr>
        <p:txBody>
          <a:bodyPr vert="horz" lIns="91440" tIns="45720" rIns="91440" bIns="45720" rtlCol="0" anchor="t">
            <a:noAutofit/>
          </a:bodyPr>
          <a:lstStyle/>
          <a:p>
            <a:r>
              <a:rPr lang="es-ES" sz="3600">
                <a:solidFill>
                  <a:schemeClr val="bg1"/>
                </a:solidFill>
                <a:latin typeface="Arial"/>
                <a:ea typeface="+mn-lt"/>
                <a:cs typeface="+mn-lt"/>
              </a:rPr>
              <a:t>El </a:t>
            </a:r>
            <a:r>
              <a:rPr lang="es-ES" sz="3600">
                <a:solidFill>
                  <a:srgbClr val="FFFF00"/>
                </a:solidFill>
                <a:latin typeface="Arial"/>
                <a:ea typeface="+mn-lt"/>
                <a:cs typeface="+mn-lt"/>
              </a:rPr>
              <a:t>nodo </a:t>
            </a:r>
            <a:r>
              <a:rPr lang="es-ES" sz="3600" err="1">
                <a:solidFill>
                  <a:srgbClr val="FFFF00"/>
                </a:solidFill>
                <a:latin typeface="Arial"/>
                <a:ea typeface="+mn-lt"/>
                <a:cs typeface="+mn-lt"/>
              </a:rPr>
              <a:t>Memcached</a:t>
            </a:r>
            <a:r>
              <a:rPr lang="es-ES" sz="3600">
                <a:solidFill>
                  <a:schemeClr val="bg1"/>
                </a:solidFill>
                <a:latin typeface="Arial"/>
                <a:ea typeface="+mn-lt"/>
                <a:cs typeface="+mn-lt"/>
              </a:rPr>
              <a:t> es la unidad fundamental de una instancia de </a:t>
            </a:r>
            <a:r>
              <a:rPr lang="es-ES" sz="3600" err="1">
                <a:solidFill>
                  <a:schemeClr val="bg1"/>
                </a:solidFill>
                <a:latin typeface="Arial"/>
                <a:ea typeface="+mn-lt"/>
                <a:cs typeface="+mn-lt"/>
              </a:rPr>
              <a:t>Memcached</a:t>
            </a:r>
            <a:r>
              <a:rPr lang="es-ES" sz="3600">
                <a:solidFill>
                  <a:schemeClr val="bg1"/>
                </a:solidFill>
                <a:latin typeface="Arial"/>
                <a:ea typeface="+mn-lt"/>
                <a:cs typeface="+mn-lt"/>
              </a:rPr>
              <a:t>. Antes de crear un clúster, es importante determinar la cantidad de nodos, la memoria por nodo y la cantidad de CPU virtuales por nodo que se usará para crear el clúster de </a:t>
            </a:r>
            <a:r>
              <a:rPr lang="es-ES" sz="3600" err="1">
                <a:solidFill>
                  <a:schemeClr val="bg1"/>
                </a:solidFill>
                <a:latin typeface="Arial"/>
                <a:ea typeface="+mn-lt"/>
                <a:cs typeface="+mn-lt"/>
              </a:rPr>
              <a:t>Memcached</a:t>
            </a:r>
            <a:r>
              <a:rPr lang="es-ES" sz="3600">
                <a:solidFill>
                  <a:schemeClr val="bg1"/>
                </a:solidFill>
                <a:latin typeface="Arial"/>
                <a:ea typeface="+mn-lt"/>
                <a:cs typeface="+mn-lt"/>
              </a:rPr>
              <a:t>. La configuración del nodo y la cantidad de nodos dependen del tamaño del conjunto de datos, la tolerancia a la pérdida de claves y las características de la carga de trabajo. Cada nodo tiene una dirección IP y un puerto.</a:t>
            </a:r>
          </a:p>
          <a:p>
            <a:endParaRPr lang="es-ES"/>
          </a:p>
          <a:p>
            <a:endParaRPr lang="es-ES" sz="3600">
              <a:solidFill>
                <a:schemeClr val="bg1"/>
              </a:solidFill>
              <a:latin typeface="Arial"/>
              <a:ea typeface="Calibri"/>
              <a:cs typeface="Calibri"/>
            </a:endParaRPr>
          </a:p>
        </p:txBody>
      </p:sp>
    </p:spTree>
    <p:extLst>
      <p:ext uri="{BB962C8B-B14F-4D97-AF65-F5344CB8AC3E}">
        <p14:creationId xmlns:p14="http://schemas.microsoft.com/office/powerpoint/2010/main" val="823656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75795" y="0"/>
            <a:ext cx="6372130" cy="6049470"/>
            <a:chOff x="0" y="0"/>
            <a:chExt cx="8496173" cy="8065960"/>
          </a:xfrm>
        </p:grpSpPr>
        <p:sp>
          <p:nvSpPr>
            <p:cNvPr id="5" name="Freeform 5"/>
            <p:cNvSpPr/>
            <p:nvPr/>
          </p:nvSpPr>
          <p:spPr>
            <a:xfrm>
              <a:off x="0" y="0"/>
              <a:ext cx="8496173" cy="8065897"/>
            </a:xfrm>
            <a:custGeom>
              <a:avLst/>
              <a:gdLst/>
              <a:ahLst/>
              <a:cxnLst/>
              <a:rect l="l" t="t" r="r" b="b"/>
              <a:pathLst>
                <a:path w="8496173" h="8065897">
                  <a:moveTo>
                    <a:pt x="3817874" y="0"/>
                  </a:moveTo>
                  <a:lnTo>
                    <a:pt x="0" y="3817874"/>
                  </a:lnTo>
                  <a:lnTo>
                    <a:pt x="4248023" y="8065897"/>
                  </a:lnTo>
                  <a:lnTo>
                    <a:pt x="8496173" y="3817874"/>
                  </a:lnTo>
                  <a:lnTo>
                    <a:pt x="4678299" y="0"/>
                  </a:lnTo>
                  <a:close/>
                </a:path>
              </a:pathLst>
            </a:custGeom>
            <a:blipFill>
              <a:blip r:embed="rId6"/>
              <a:stretch>
                <a:fillRect t="-5334" b="-1"/>
              </a:stretch>
            </a:blipFill>
          </p:spPr>
          <p:txBody>
            <a:bodyPr/>
            <a:lstStyle/>
            <a:p>
              <a:endParaRPr lang="es-419"/>
            </a:p>
          </p:txBody>
        </p:sp>
      </p:grpSp>
      <p:sp>
        <p:nvSpPr>
          <p:cNvPr id="8" name="Freeform 8"/>
          <p:cNvSpPr/>
          <p:nvPr/>
        </p:nvSpPr>
        <p:spPr>
          <a:xfrm flipV="1">
            <a:off x="5905977" y="2739606"/>
            <a:ext cx="6222520" cy="70925"/>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7"/>
            <a:stretch>
              <a:fillRect/>
            </a:stretch>
          </a:blipFill>
        </p:spPr>
        <p:txBody>
          <a:bodyPr/>
          <a:lstStyle/>
          <a:p>
            <a:endParaRPr lang="es-419"/>
          </a:p>
        </p:txBody>
      </p:sp>
      <p:sp>
        <p:nvSpPr>
          <p:cNvPr id="25" name="Rectángulo 24">
            <a:extLst>
              <a:ext uri="{FF2B5EF4-FFF2-40B4-BE49-F238E27FC236}">
                <a16:creationId xmlns:a16="http://schemas.microsoft.com/office/drawing/2014/main" id="{AF61D10D-13DE-9EDB-8942-2983904A3ECA}"/>
              </a:ext>
            </a:extLst>
          </p:cNvPr>
          <p:cNvSpPr/>
          <p:nvPr/>
        </p:nvSpPr>
        <p:spPr>
          <a:xfrm rot="18900000">
            <a:off x="2109872" y="623972"/>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TextBox 9"/>
          <p:cNvSpPr txBox="1"/>
          <p:nvPr/>
        </p:nvSpPr>
        <p:spPr>
          <a:xfrm>
            <a:off x="7096957" y="1834928"/>
            <a:ext cx="5164055" cy="1035348"/>
          </a:xfrm>
          <a:prstGeom prst="rect">
            <a:avLst/>
          </a:prstGeom>
        </p:spPr>
        <p:txBody>
          <a:bodyPr wrap="square" lIns="0" tIns="0" rIns="0" bIns="0" rtlCol="0" anchor="t">
            <a:spAutoFit/>
          </a:bodyPr>
          <a:lstStyle/>
          <a:p>
            <a:pPr>
              <a:lnSpc>
                <a:spcPts val="8610"/>
              </a:lnSpc>
            </a:pPr>
            <a:r>
              <a:rPr lang="en-US" sz="6150" err="1">
                <a:solidFill>
                  <a:srgbClr val="FFFFFF"/>
                </a:solidFill>
                <a:ea typeface="+mn-lt"/>
                <a:cs typeface="+mn-lt"/>
              </a:rPr>
              <a:t>Conceptos</a:t>
            </a:r>
            <a:r>
              <a:rPr lang="en-US" sz="6150">
                <a:solidFill>
                  <a:srgbClr val="FFFFFF"/>
                </a:solidFill>
                <a:ea typeface="+mn-lt"/>
                <a:cs typeface="+mn-lt"/>
              </a:rPr>
              <a:t> clave</a:t>
            </a:r>
            <a:endParaRPr lang="es-ES"/>
          </a:p>
        </p:txBody>
      </p:sp>
      <p:sp>
        <p:nvSpPr>
          <p:cNvPr id="7" name="Marcador de contenido 6">
            <a:extLst>
              <a:ext uri="{FF2B5EF4-FFF2-40B4-BE49-F238E27FC236}">
                <a16:creationId xmlns:a16="http://schemas.microsoft.com/office/drawing/2014/main" id="{7FCF12B1-B2B6-1B9B-E877-71098C76127B}"/>
              </a:ext>
            </a:extLst>
          </p:cNvPr>
          <p:cNvSpPr>
            <a:spLocks noGrp="1"/>
          </p:cNvSpPr>
          <p:nvPr>
            <p:ph idx="1"/>
          </p:nvPr>
        </p:nvSpPr>
        <p:spPr>
          <a:xfrm>
            <a:off x="1276710" y="3541144"/>
            <a:ext cx="15669882" cy="5259208"/>
          </a:xfrm>
        </p:spPr>
        <p:txBody>
          <a:bodyPr vert="horz" lIns="91440" tIns="45720" rIns="91440" bIns="45720" rtlCol="0" anchor="t">
            <a:noAutofit/>
          </a:bodyPr>
          <a:lstStyle/>
          <a:p>
            <a:r>
              <a:rPr lang="es-ES" sz="3600" dirty="0">
                <a:solidFill>
                  <a:schemeClr val="bg1"/>
                </a:solidFill>
                <a:latin typeface="Arial"/>
                <a:ea typeface="+mn-lt"/>
                <a:cs typeface="+mn-lt"/>
              </a:rPr>
              <a:t>Una </a:t>
            </a:r>
            <a:r>
              <a:rPr lang="es-ES" sz="3600" dirty="0">
                <a:solidFill>
                  <a:srgbClr val="FFFF00"/>
                </a:solidFill>
                <a:latin typeface="Arial"/>
                <a:ea typeface="+mn-lt"/>
                <a:cs typeface="+mn-lt"/>
              </a:rPr>
              <a:t>ubicación </a:t>
            </a:r>
            <a:r>
              <a:rPr lang="es-ES" sz="3600" dirty="0">
                <a:solidFill>
                  <a:schemeClr val="bg1"/>
                </a:solidFill>
                <a:latin typeface="Arial"/>
                <a:ea typeface="+mn-lt"/>
                <a:cs typeface="+mn-lt"/>
              </a:rPr>
              <a:t>te permite especificar la región en la que implementas tu instancia y cómo se distribuyen los nodos en las zonas dentro de la región.</a:t>
            </a:r>
            <a:endParaRPr lang="es-ES" dirty="0">
              <a:solidFill>
                <a:schemeClr val="bg1"/>
              </a:solidFill>
              <a:latin typeface="Arial"/>
              <a:ea typeface="+mn-lt"/>
              <a:cs typeface="+mn-lt"/>
            </a:endParaRPr>
          </a:p>
          <a:p>
            <a:r>
              <a:rPr lang="es-ES" sz="3600" dirty="0">
                <a:solidFill>
                  <a:schemeClr val="bg1"/>
                </a:solidFill>
                <a:latin typeface="Arial"/>
                <a:ea typeface="+mn-lt"/>
                <a:cs typeface="+mn-lt"/>
              </a:rPr>
              <a:t>Cuando creas una instancia de </a:t>
            </a:r>
            <a:r>
              <a:rPr lang="es-ES" sz="3600" dirty="0" err="1">
                <a:solidFill>
                  <a:schemeClr val="bg1"/>
                </a:solidFill>
                <a:latin typeface="Arial"/>
                <a:ea typeface="+mn-lt"/>
                <a:cs typeface="+mn-lt"/>
              </a:rPr>
              <a:t>Memorystore</a:t>
            </a:r>
            <a:r>
              <a:rPr lang="es-ES" sz="3600" dirty="0">
                <a:solidFill>
                  <a:schemeClr val="bg1"/>
                </a:solidFill>
                <a:latin typeface="Arial"/>
                <a:ea typeface="+mn-lt"/>
                <a:cs typeface="+mn-lt"/>
              </a:rPr>
              <a:t>, primero debes elegir la región en la que deseas implementarla. La elección de la región es un punto importante. Debes implementar la instancia en la misma región en la que se implementa la aplicación que accede a la instancia de </a:t>
            </a:r>
            <a:r>
              <a:rPr lang="es-ES" sz="3600" dirty="0" err="1">
                <a:solidFill>
                  <a:schemeClr val="bg1"/>
                </a:solidFill>
                <a:latin typeface="Arial"/>
                <a:ea typeface="+mn-lt"/>
                <a:cs typeface="+mn-lt"/>
              </a:rPr>
              <a:t>Memorystore</a:t>
            </a:r>
            <a:r>
              <a:rPr lang="es-ES" sz="3600" dirty="0">
                <a:solidFill>
                  <a:schemeClr val="bg1"/>
                </a:solidFill>
                <a:latin typeface="Arial"/>
                <a:ea typeface="+mn-lt"/>
                <a:cs typeface="+mn-lt"/>
              </a:rPr>
              <a:t>. No se admite el acceso a una instancia de </a:t>
            </a:r>
            <a:r>
              <a:rPr lang="es-ES" sz="3600" dirty="0" err="1">
                <a:solidFill>
                  <a:schemeClr val="bg1"/>
                </a:solidFill>
                <a:latin typeface="Arial"/>
                <a:ea typeface="+mn-lt"/>
                <a:cs typeface="+mn-lt"/>
              </a:rPr>
              <a:t>Memorystore</a:t>
            </a:r>
            <a:r>
              <a:rPr lang="es-ES" sz="3600" dirty="0">
                <a:solidFill>
                  <a:schemeClr val="bg1"/>
                </a:solidFill>
                <a:latin typeface="Arial"/>
                <a:ea typeface="+mn-lt"/>
                <a:cs typeface="+mn-lt"/>
              </a:rPr>
              <a:t> desde un recurso de Google Cloud en una región diferente.</a:t>
            </a:r>
            <a:endParaRPr lang="es-ES" dirty="0">
              <a:solidFill>
                <a:schemeClr val="bg1"/>
              </a:solidFill>
              <a:latin typeface="Arial"/>
              <a:ea typeface="+mn-lt"/>
              <a:cs typeface="+mn-lt"/>
            </a:endParaRPr>
          </a:p>
          <a:p>
            <a:endParaRPr lang="es-ES"/>
          </a:p>
          <a:p>
            <a:endParaRPr lang="es-ES" sz="3600">
              <a:solidFill>
                <a:schemeClr val="bg1"/>
              </a:solidFill>
              <a:latin typeface="Arial"/>
              <a:ea typeface="Calibri"/>
              <a:cs typeface="Calibri"/>
            </a:endParaRPr>
          </a:p>
        </p:txBody>
      </p:sp>
    </p:spTree>
    <p:extLst>
      <p:ext uri="{BB962C8B-B14F-4D97-AF65-F5344CB8AC3E}">
        <p14:creationId xmlns:p14="http://schemas.microsoft.com/office/powerpoint/2010/main" val="273726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75795" y="0"/>
            <a:ext cx="6372130" cy="6049470"/>
            <a:chOff x="0" y="0"/>
            <a:chExt cx="8496173" cy="8065960"/>
          </a:xfrm>
        </p:grpSpPr>
        <p:sp>
          <p:nvSpPr>
            <p:cNvPr id="5" name="Freeform 5"/>
            <p:cNvSpPr/>
            <p:nvPr/>
          </p:nvSpPr>
          <p:spPr>
            <a:xfrm>
              <a:off x="0" y="0"/>
              <a:ext cx="8496173" cy="8065897"/>
            </a:xfrm>
            <a:custGeom>
              <a:avLst/>
              <a:gdLst/>
              <a:ahLst/>
              <a:cxnLst/>
              <a:rect l="l" t="t" r="r" b="b"/>
              <a:pathLst>
                <a:path w="8496173" h="8065897">
                  <a:moveTo>
                    <a:pt x="3817874" y="0"/>
                  </a:moveTo>
                  <a:lnTo>
                    <a:pt x="0" y="3817874"/>
                  </a:lnTo>
                  <a:lnTo>
                    <a:pt x="4248023" y="8065897"/>
                  </a:lnTo>
                  <a:lnTo>
                    <a:pt x="8496173" y="3817874"/>
                  </a:lnTo>
                  <a:lnTo>
                    <a:pt x="4678299" y="0"/>
                  </a:lnTo>
                  <a:close/>
                </a:path>
              </a:pathLst>
            </a:custGeom>
            <a:blipFill>
              <a:blip r:embed="rId6"/>
              <a:stretch>
                <a:fillRect t="-5334" b="-1"/>
              </a:stretch>
            </a:blipFill>
          </p:spPr>
          <p:txBody>
            <a:bodyPr/>
            <a:lstStyle/>
            <a:p>
              <a:endParaRPr lang="es-419"/>
            </a:p>
          </p:txBody>
        </p:sp>
      </p:grpSp>
      <p:sp>
        <p:nvSpPr>
          <p:cNvPr id="8" name="Freeform 8"/>
          <p:cNvSpPr/>
          <p:nvPr/>
        </p:nvSpPr>
        <p:spPr>
          <a:xfrm flipV="1">
            <a:off x="5905977" y="2739606"/>
            <a:ext cx="6222520" cy="70925"/>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7"/>
            <a:stretch>
              <a:fillRect/>
            </a:stretch>
          </a:blipFill>
        </p:spPr>
        <p:txBody>
          <a:bodyPr/>
          <a:lstStyle/>
          <a:p>
            <a:endParaRPr lang="es-419"/>
          </a:p>
        </p:txBody>
      </p:sp>
      <p:sp>
        <p:nvSpPr>
          <p:cNvPr id="25" name="Rectángulo 24">
            <a:extLst>
              <a:ext uri="{FF2B5EF4-FFF2-40B4-BE49-F238E27FC236}">
                <a16:creationId xmlns:a16="http://schemas.microsoft.com/office/drawing/2014/main" id="{AF61D10D-13DE-9EDB-8942-2983904A3ECA}"/>
              </a:ext>
            </a:extLst>
          </p:cNvPr>
          <p:cNvSpPr/>
          <p:nvPr/>
        </p:nvSpPr>
        <p:spPr>
          <a:xfrm rot="18900000">
            <a:off x="2109872" y="623972"/>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TextBox 9"/>
          <p:cNvSpPr txBox="1"/>
          <p:nvPr/>
        </p:nvSpPr>
        <p:spPr>
          <a:xfrm>
            <a:off x="7096957" y="1834928"/>
            <a:ext cx="5164055" cy="1035348"/>
          </a:xfrm>
          <a:prstGeom prst="rect">
            <a:avLst/>
          </a:prstGeom>
        </p:spPr>
        <p:txBody>
          <a:bodyPr wrap="square" lIns="0" tIns="0" rIns="0" bIns="0" rtlCol="0" anchor="t">
            <a:spAutoFit/>
          </a:bodyPr>
          <a:lstStyle/>
          <a:p>
            <a:pPr>
              <a:lnSpc>
                <a:spcPts val="8610"/>
              </a:lnSpc>
            </a:pPr>
            <a:r>
              <a:rPr lang="en-US" sz="6150" err="1">
                <a:solidFill>
                  <a:srgbClr val="FFFFFF"/>
                </a:solidFill>
                <a:ea typeface="+mn-lt"/>
                <a:cs typeface="+mn-lt"/>
              </a:rPr>
              <a:t>Conceptos</a:t>
            </a:r>
            <a:r>
              <a:rPr lang="en-US" sz="6150">
                <a:solidFill>
                  <a:srgbClr val="FFFFFF"/>
                </a:solidFill>
                <a:ea typeface="+mn-lt"/>
                <a:cs typeface="+mn-lt"/>
              </a:rPr>
              <a:t> clave</a:t>
            </a:r>
            <a:endParaRPr lang="es-ES"/>
          </a:p>
        </p:txBody>
      </p:sp>
      <p:sp>
        <p:nvSpPr>
          <p:cNvPr id="7" name="Marcador de contenido 6">
            <a:extLst>
              <a:ext uri="{FF2B5EF4-FFF2-40B4-BE49-F238E27FC236}">
                <a16:creationId xmlns:a16="http://schemas.microsoft.com/office/drawing/2014/main" id="{7FCF12B1-B2B6-1B9B-E877-71098C76127B}"/>
              </a:ext>
            </a:extLst>
          </p:cNvPr>
          <p:cNvSpPr>
            <a:spLocks noGrp="1"/>
          </p:cNvSpPr>
          <p:nvPr>
            <p:ph idx="1"/>
          </p:nvPr>
        </p:nvSpPr>
        <p:spPr>
          <a:xfrm>
            <a:off x="1276710" y="3541144"/>
            <a:ext cx="15669882" cy="5712094"/>
          </a:xfrm>
        </p:spPr>
        <p:txBody>
          <a:bodyPr vert="horz" lIns="91440" tIns="45720" rIns="91440" bIns="45720" rtlCol="0" anchor="t">
            <a:noAutofit/>
          </a:bodyPr>
          <a:lstStyle/>
          <a:p>
            <a:r>
              <a:rPr lang="es-ES" sz="3600">
                <a:solidFill>
                  <a:schemeClr val="bg1"/>
                </a:solidFill>
                <a:latin typeface="Arial"/>
                <a:ea typeface="+mn-lt"/>
                <a:cs typeface="+mn-lt"/>
              </a:rPr>
              <a:t>La </a:t>
            </a:r>
            <a:r>
              <a:rPr lang="es-ES" sz="3600">
                <a:solidFill>
                  <a:srgbClr val="FFFF00"/>
                </a:solidFill>
                <a:latin typeface="Arial"/>
                <a:ea typeface="+mn-lt"/>
                <a:cs typeface="+mn-lt"/>
              </a:rPr>
              <a:t>red de VPC autorizada</a:t>
            </a:r>
            <a:r>
              <a:rPr lang="es-ES" sz="3600">
                <a:solidFill>
                  <a:schemeClr val="bg1"/>
                </a:solidFill>
                <a:latin typeface="Arial"/>
                <a:ea typeface="+mn-lt"/>
                <a:cs typeface="+mn-lt"/>
              </a:rPr>
              <a:t> designa la red de VPC de Google que usa tu instancia. La red autorizada se configura durante la creación de la instancia y no se puede modificar más adelante. Se debe establecer una conexión de acceso a servicios privados en una red de VPC para que funcione con </a:t>
            </a:r>
            <a:r>
              <a:rPr lang="es-ES" sz="3600" err="1">
                <a:solidFill>
                  <a:schemeClr val="bg1"/>
                </a:solidFill>
                <a:latin typeface="Arial"/>
                <a:ea typeface="+mn-lt"/>
                <a:cs typeface="+mn-lt"/>
              </a:rPr>
              <a:t>Memorystore</a:t>
            </a:r>
            <a:r>
              <a:rPr lang="es-ES" sz="3600">
                <a:solidFill>
                  <a:schemeClr val="bg1"/>
                </a:solidFill>
                <a:latin typeface="Arial"/>
                <a:ea typeface="+mn-lt"/>
                <a:cs typeface="+mn-lt"/>
              </a:rPr>
              <a:t> para </a:t>
            </a:r>
            <a:r>
              <a:rPr lang="es-ES" sz="3600" err="1">
                <a:solidFill>
                  <a:schemeClr val="bg1"/>
                </a:solidFill>
                <a:latin typeface="Arial"/>
                <a:ea typeface="+mn-lt"/>
                <a:cs typeface="+mn-lt"/>
              </a:rPr>
              <a:t>Memcached</a:t>
            </a:r>
            <a:r>
              <a:rPr lang="es-ES" sz="3600">
                <a:solidFill>
                  <a:schemeClr val="bg1"/>
                </a:solidFill>
                <a:latin typeface="Arial"/>
                <a:ea typeface="+mn-lt"/>
                <a:cs typeface="+mn-lt"/>
              </a:rPr>
              <a:t>. Solo los recursos y los usuarios que tienen acceso a la red de VPC autorizada pueden acceder a la instancia.</a:t>
            </a:r>
          </a:p>
          <a:p>
            <a:endParaRPr lang="es-ES" sz="3600">
              <a:solidFill>
                <a:srgbClr val="FFFFFF"/>
              </a:solidFill>
              <a:latin typeface="Arial"/>
              <a:ea typeface="Calibri"/>
              <a:cs typeface="Calibri"/>
            </a:endParaRPr>
          </a:p>
        </p:txBody>
      </p:sp>
    </p:spTree>
    <p:extLst>
      <p:ext uri="{BB962C8B-B14F-4D97-AF65-F5344CB8AC3E}">
        <p14:creationId xmlns:p14="http://schemas.microsoft.com/office/powerpoint/2010/main" val="57758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75795" y="0"/>
            <a:ext cx="6372130" cy="6049470"/>
            <a:chOff x="0" y="0"/>
            <a:chExt cx="8496173" cy="8065960"/>
          </a:xfrm>
        </p:grpSpPr>
        <p:sp>
          <p:nvSpPr>
            <p:cNvPr id="5" name="Freeform 5"/>
            <p:cNvSpPr/>
            <p:nvPr/>
          </p:nvSpPr>
          <p:spPr>
            <a:xfrm>
              <a:off x="0" y="0"/>
              <a:ext cx="8496173" cy="8065897"/>
            </a:xfrm>
            <a:custGeom>
              <a:avLst/>
              <a:gdLst/>
              <a:ahLst/>
              <a:cxnLst/>
              <a:rect l="l" t="t" r="r" b="b"/>
              <a:pathLst>
                <a:path w="8496173" h="8065897">
                  <a:moveTo>
                    <a:pt x="3817874" y="0"/>
                  </a:moveTo>
                  <a:lnTo>
                    <a:pt x="0" y="3817874"/>
                  </a:lnTo>
                  <a:lnTo>
                    <a:pt x="4248023" y="8065897"/>
                  </a:lnTo>
                  <a:lnTo>
                    <a:pt x="8496173" y="3817874"/>
                  </a:lnTo>
                  <a:lnTo>
                    <a:pt x="4678299" y="0"/>
                  </a:lnTo>
                  <a:close/>
                </a:path>
              </a:pathLst>
            </a:custGeom>
            <a:blipFill>
              <a:blip r:embed="rId6"/>
              <a:stretch>
                <a:fillRect t="-5334" b="-1"/>
              </a:stretch>
            </a:blipFill>
          </p:spPr>
          <p:txBody>
            <a:bodyPr/>
            <a:lstStyle/>
            <a:p>
              <a:endParaRPr lang="es-419"/>
            </a:p>
          </p:txBody>
        </p:sp>
      </p:grpSp>
      <p:sp>
        <p:nvSpPr>
          <p:cNvPr id="8" name="Freeform 8"/>
          <p:cNvSpPr/>
          <p:nvPr/>
        </p:nvSpPr>
        <p:spPr>
          <a:xfrm flipV="1">
            <a:off x="5905977" y="2739606"/>
            <a:ext cx="6222520" cy="70925"/>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7"/>
            <a:stretch>
              <a:fillRect/>
            </a:stretch>
          </a:blipFill>
        </p:spPr>
        <p:txBody>
          <a:bodyPr/>
          <a:lstStyle/>
          <a:p>
            <a:endParaRPr lang="es-419"/>
          </a:p>
        </p:txBody>
      </p:sp>
      <p:sp>
        <p:nvSpPr>
          <p:cNvPr id="25" name="Rectángulo 24">
            <a:extLst>
              <a:ext uri="{FF2B5EF4-FFF2-40B4-BE49-F238E27FC236}">
                <a16:creationId xmlns:a16="http://schemas.microsoft.com/office/drawing/2014/main" id="{AF61D10D-13DE-9EDB-8942-2983904A3ECA}"/>
              </a:ext>
            </a:extLst>
          </p:cNvPr>
          <p:cNvSpPr/>
          <p:nvPr/>
        </p:nvSpPr>
        <p:spPr>
          <a:xfrm rot="18900000">
            <a:off x="2109872" y="623972"/>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TextBox 9"/>
          <p:cNvSpPr txBox="1"/>
          <p:nvPr/>
        </p:nvSpPr>
        <p:spPr>
          <a:xfrm>
            <a:off x="7096957" y="1834928"/>
            <a:ext cx="5164055" cy="1035348"/>
          </a:xfrm>
          <a:prstGeom prst="rect">
            <a:avLst/>
          </a:prstGeom>
        </p:spPr>
        <p:txBody>
          <a:bodyPr wrap="square" lIns="0" tIns="0" rIns="0" bIns="0" rtlCol="0" anchor="t">
            <a:spAutoFit/>
          </a:bodyPr>
          <a:lstStyle/>
          <a:p>
            <a:pPr>
              <a:lnSpc>
                <a:spcPts val="8610"/>
              </a:lnSpc>
            </a:pPr>
            <a:r>
              <a:rPr lang="en-US" sz="6150" err="1">
                <a:solidFill>
                  <a:srgbClr val="FFFFFF"/>
                </a:solidFill>
                <a:ea typeface="+mn-lt"/>
                <a:cs typeface="+mn-lt"/>
              </a:rPr>
              <a:t>Conceptos</a:t>
            </a:r>
            <a:r>
              <a:rPr lang="en-US" sz="6150">
                <a:solidFill>
                  <a:srgbClr val="FFFFFF"/>
                </a:solidFill>
                <a:ea typeface="+mn-lt"/>
                <a:cs typeface="+mn-lt"/>
              </a:rPr>
              <a:t> clave</a:t>
            </a:r>
            <a:endParaRPr lang="es-ES"/>
          </a:p>
        </p:txBody>
      </p:sp>
      <p:sp>
        <p:nvSpPr>
          <p:cNvPr id="7" name="Marcador de contenido 6">
            <a:extLst>
              <a:ext uri="{FF2B5EF4-FFF2-40B4-BE49-F238E27FC236}">
                <a16:creationId xmlns:a16="http://schemas.microsoft.com/office/drawing/2014/main" id="{7FCF12B1-B2B6-1B9B-E877-71098C76127B}"/>
              </a:ext>
            </a:extLst>
          </p:cNvPr>
          <p:cNvSpPr>
            <a:spLocks noGrp="1"/>
          </p:cNvSpPr>
          <p:nvPr>
            <p:ph idx="1"/>
          </p:nvPr>
        </p:nvSpPr>
        <p:spPr>
          <a:xfrm>
            <a:off x="1276710" y="3541144"/>
            <a:ext cx="15669882" cy="5259208"/>
          </a:xfrm>
        </p:spPr>
        <p:txBody>
          <a:bodyPr vert="horz" lIns="91440" tIns="45720" rIns="91440" bIns="45720" rtlCol="0" anchor="t">
            <a:noAutofit/>
          </a:bodyPr>
          <a:lstStyle/>
          <a:p>
            <a:pPr marL="0" indent="0">
              <a:buNone/>
            </a:pPr>
            <a:endParaRPr lang="es-ES" sz="3600">
              <a:solidFill>
                <a:schemeClr val="bg1"/>
              </a:solidFill>
              <a:latin typeface="Arial"/>
              <a:ea typeface="+mn-lt"/>
              <a:cs typeface="+mn-lt"/>
            </a:endParaRPr>
          </a:p>
          <a:p>
            <a:r>
              <a:rPr lang="es-ES" sz="3600">
                <a:solidFill>
                  <a:schemeClr val="bg1"/>
                </a:solidFill>
                <a:latin typeface="Arial"/>
                <a:ea typeface="Calibri"/>
                <a:cs typeface="Arial"/>
              </a:rPr>
              <a:t>El </a:t>
            </a:r>
            <a:r>
              <a:rPr lang="es-ES" sz="3600">
                <a:solidFill>
                  <a:srgbClr val="FFFF00"/>
                </a:solidFill>
                <a:latin typeface="Arial"/>
                <a:ea typeface="Calibri"/>
                <a:cs typeface="Arial"/>
              </a:rPr>
              <a:t>servicio de descubrimiento automático</a:t>
            </a:r>
            <a:r>
              <a:rPr lang="es-ES" sz="3600">
                <a:solidFill>
                  <a:schemeClr val="bg1"/>
                </a:solidFill>
                <a:latin typeface="Arial"/>
                <a:ea typeface="Calibri"/>
                <a:cs typeface="Arial"/>
              </a:rPr>
              <a:t> proporciona una manera programática para que los clientes de </a:t>
            </a:r>
            <a:r>
              <a:rPr lang="es-ES" sz="3600" err="1">
                <a:solidFill>
                  <a:schemeClr val="bg1"/>
                </a:solidFill>
                <a:latin typeface="Arial"/>
                <a:ea typeface="Calibri"/>
                <a:cs typeface="Arial"/>
              </a:rPr>
              <a:t>Memcached</a:t>
            </a:r>
            <a:r>
              <a:rPr lang="es-ES" sz="3600">
                <a:solidFill>
                  <a:schemeClr val="bg1"/>
                </a:solidFill>
                <a:latin typeface="Arial"/>
                <a:ea typeface="Calibri"/>
                <a:cs typeface="Arial"/>
              </a:rPr>
              <a:t> descubran todos los nodos en el clúster. Los clientes pueden consultar de manera periódica el extremo de descubrimiento para obtener la lista de direcciones IP del nodo.</a:t>
            </a:r>
            <a:endParaRPr lang="en-US" sz="3600">
              <a:solidFill>
                <a:schemeClr val="bg1"/>
              </a:solidFill>
              <a:latin typeface="Arial"/>
              <a:ea typeface="Calibri"/>
              <a:cs typeface="Arial"/>
            </a:endParaRPr>
          </a:p>
          <a:p>
            <a:endParaRPr lang="es-ES" sz="3600">
              <a:solidFill>
                <a:schemeClr val="bg1"/>
              </a:solidFill>
              <a:latin typeface="Arial"/>
              <a:ea typeface="Calibri"/>
              <a:cs typeface="Calibri"/>
            </a:endParaRPr>
          </a:p>
          <a:p>
            <a:endParaRPr lang="es-ES">
              <a:solidFill>
                <a:srgbClr val="000000"/>
              </a:solidFill>
              <a:latin typeface="Calibri"/>
              <a:ea typeface="Calibri"/>
              <a:cs typeface="Calibri"/>
            </a:endParaRPr>
          </a:p>
          <a:p>
            <a:endParaRPr lang="es-ES" sz="3600">
              <a:solidFill>
                <a:schemeClr val="bg1"/>
              </a:solidFill>
              <a:latin typeface="Arial"/>
              <a:ea typeface="Calibri"/>
              <a:cs typeface="Calibri"/>
            </a:endParaRPr>
          </a:p>
        </p:txBody>
      </p:sp>
    </p:spTree>
    <p:extLst>
      <p:ext uri="{BB962C8B-B14F-4D97-AF65-F5344CB8AC3E}">
        <p14:creationId xmlns:p14="http://schemas.microsoft.com/office/powerpoint/2010/main" val="1690939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75795" y="0"/>
            <a:ext cx="6372130" cy="6049470"/>
            <a:chOff x="0" y="0"/>
            <a:chExt cx="8496173" cy="8065960"/>
          </a:xfrm>
        </p:grpSpPr>
        <p:sp>
          <p:nvSpPr>
            <p:cNvPr id="5" name="Freeform 5"/>
            <p:cNvSpPr/>
            <p:nvPr/>
          </p:nvSpPr>
          <p:spPr>
            <a:xfrm>
              <a:off x="0" y="0"/>
              <a:ext cx="8496173" cy="8065897"/>
            </a:xfrm>
            <a:custGeom>
              <a:avLst/>
              <a:gdLst/>
              <a:ahLst/>
              <a:cxnLst/>
              <a:rect l="l" t="t" r="r" b="b"/>
              <a:pathLst>
                <a:path w="8496173" h="8065897">
                  <a:moveTo>
                    <a:pt x="3817874" y="0"/>
                  </a:moveTo>
                  <a:lnTo>
                    <a:pt x="0" y="3817874"/>
                  </a:lnTo>
                  <a:lnTo>
                    <a:pt x="4248023" y="8065897"/>
                  </a:lnTo>
                  <a:lnTo>
                    <a:pt x="8496173" y="3817874"/>
                  </a:lnTo>
                  <a:lnTo>
                    <a:pt x="4678299" y="0"/>
                  </a:lnTo>
                  <a:close/>
                </a:path>
              </a:pathLst>
            </a:custGeom>
            <a:blipFill>
              <a:blip r:embed="rId6"/>
              <a:stretch>
                <a:fillRect t="-5334" b="-1"/>
              </a:stretch>
            </a:blipFill>
          </p:spPr>
          <p:txBody>
            <a:bodyPr/>
            <a:lstStyle/>
            <a:p>
              <a:endParaRPr lang="es-419"/>
            </a:p>
          </p:txBody>
        </p:sp>
      </p:grpSp>
      <p:sp>
        <p:nvSpPr>
          <p:cNvPr id="8" name="Freeform 8"/>
          <p:cNvSpPr/>
          <p:nvPr/>
        </p:nvSpPr>
        <p:spPr>
          <a:xfrm>
            <a:off x="5496222" y="3543777"/>
            <a:ext cx="10794520" cy="80037"/>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7"/>
            <a:stretch>
              <a:fillRect/>
            </a:stretch>
          </a:blipFill>
        </p:spPr>
        <p:txBody>
          <a:bodyPr/>
          <a:lstStyle/>
          <a:p>
            <a:endParaRPr lang="es-419"/>
          </a:p>
        </p:txBody>
      </p:sp>
      <p:sp>
        <p:nvSpPr>
          <p:cNvPr id="25" name="Rectángulo 24">
            <a:extLst>
              <a:ext uri="{FF2B5EF4-FFF2-40B4-BE49-F238E27FC236}">
                <a16:creationId xmlns:a16="http://schemas.microsoft.com/office/drawing/2014/main" id="{AF61D10D-13DE-9EDB-8942-2983904A3ECA}"/>
              </a:ext>
            </a:extLst>
          </p:cNvPr>
          <p:cNvSpPr/>
          <p:nvPr/>
        </p:nvSpPr>
        <p:spPr>
          <a:xfrm rot="18900000">
            <a:off x="2109872" y="623972"/>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TextBox 9"/>
          <p:cNvSpPr txBox="1"/>
          <p:nvPr/>
        </p:nvSpPr>
        <p:spPr>
          <a:xfrm>
            <a:off x="6838164" y="2374079"/>
            <a:ext cx="9175337" cy="1006686"/>
          </a:xfrm>
          <a:prstGeom prst="rect">
            <a:avLst/>
          </a:prstGeom>
        </p:spPr>
        <p:txBody>
          <a:bodyPr wrap="square" lIns="0" tIns="0" rIns="0" bIns="0" rtlCol="0" anchor="t">
            <a:spAutoFit/>
          </a:bodyPr>
          <a:lstStyle/>
          <a:p>
            <a:pPr>
              <a:lnSpc>
                <a:spcPts val="8610"/>
              </a:lnSpc>
            </a:pPr>
            <a:r>
              <a:rPr lang="en-US" sz="6150" b="1" err="1">
                <a:solidFill>
                  <a:srgbClr val="FFFFFF"/>
                </a:solidFill>
                <a:latin typeface="Arial"/>
                <a:ea typeface="+mn-lt"/>
                <a:cs typeface="+mn-lt"/>
              </a:rPr>
              <a:t>Algunas</a:t>
            </a:r>
            <a:r>
              <a:rPr lang="en-US" sz="6150" b="1" dirty="0">
                <a:solidFill>
                  <a:srgbClr val="FFFFFF"/>
                </a:solidFill>
                <a:latin typeface="Arial"/>
                <a:ea typeface="+mn-lt"/>
                <a:cs typeface="+mn-lt"/>
              </a:rPr>
              <a:t> </a:t>
            </a:r>
            <a:r>
              <a:rPr lang="en-US" sz="6150" b="1" err="1">
                <a:solidFill>
                  <a:srgbClr val="FFFFFF"/>
                </a:solidFill>
                <a:latin typeface="Arial"/>
                <a:ea typeface="+mn-lt"/>
                <a:cs typeface="+mn-lt"/>
              </a:rPr>
              <a:t>Características</a:t>
            </a:r>
            <a:endParaRPr lang="es-ES" b="1">
              <a:latin typeface="Arial"/>
              <a:ea typeface="Calibri"/>
              <a:cs typeface="Arial"/>
            </a:endParaRPr>
          </a:p>
        </p:txBody>
      </p:sp>
      <p:sp>
        <p:nvSpPr>
          <p:cNvPr id="7" name="Marcador de contenido 6">
            <a:extLst>
              <a:ext uri="{FF2B5EF4-FFF2-40B4-BE49-F238E27FC236}">
                <a16:creationId xmlns:a16="http://schemas.microsoft.com/office/drawing/2014/main" id="{7FCF12B1-B2B6-1B9B-E877-71098C76127B}"/>
              </a:ext>
            </a:extLst>
          </p:cNvPr>
          <p:cNvSpPr>
            <a:spLocks noGrp="1"/>
          </p:cNvSpPr>
          <p:nvPr>
            <p:ph idx="1"/>
          </p:nvPr>
        </p:nvSpPr>
        <p:spPr>
          <a:xfrm>
            <a:off x="1276710" y="3541144"/>
            <a:ext cx="15669882" cy="6208113"/>
          </a:xfrm>
        </p:spPr>
        <p:txBody>
          <a:bodyPr vert="horz" lIns="91440" tIns="45720" rIns="91440" bIns="45720" rtlCol="0" anchor="t">
            <a:noAutofit/>
          </a:bodyPr>
          <a:lstStyle/>
          <a:p>
            <a:pPr marL="0" indent="0">
              <a:buNone/>
            </a:pPr>
            <a:endParaRPr lang="es-ES" sz="3600" b="1" dirty="0">
              <a:solidFill>
                <a:srgbClr val="FFFF00"/>
              </a:solidFill>
              <a:latin typeface="Arial"/>
              <a:ea typeface="+mn-lt"/>
              <a:cs typeface="+mn-lt"/>
            </a:endParaRPr>
          </a:p>
          <a:p>
            <a:r>
              <a:rPr lang="es-ES" sz="3600" b="1" dirty="0">
                <a:solidFill>
                  <a:srgbClr val="FFFF00"/>
                </a:solidFill>
                <a:latin typeface="Arial"/>
                <a:ea typeface="+mn-lt"/>
                <a:cs typeface="+mn-lt"/>
              </a:rPr>
              <a:t>Tamaño de las instancias</a:t>
            </a:r>
            <a:r>
              <a:rPr lang="es-ES" sz="3600" b="1" dirty="0">
                <a:solidFill>
                  <a:schemeClr val="bg1"/>
                </a:solidFill>
                <a:latin typeface="Arial"/>
                <a:ea typeface="+mn-lt"/>
                <a:cs typeface="+mn-lt"/>
              </a:rPr>
              <a:t>:</a:t>
            </a:r>
            <a:r>
              <a:rPr lang="es-ES" sz="3600" dirty="0">
                <a:solidFill>
                  <a:schemeClr val="bg1"/>
                </a:solidFill>
                <a:latin typeface="Arial"/>
                <a:ea typeface="+mn-lt"/>
                <a:cs typeface="+mn-lt"/>
              </a:rPr>
              <a:t> Una instancia puede tener un máximo de 20 nodos. Todos los nodos tienen la misma configuración. Un nodo puede tener un mínimo de 1 CPU virtual y un máximo de 32 CPU virtuales. El mínimo de memoria por nodo es de 1 GB y la memoria máxima admitida por nodo es de 256 GB. La memoria se puede especificar en incrementos de 1 GB. El tamaño máximo de una instancia es de 5 TB.</a:t>
            </a:r>
            <a:endParaRPr lang="es-ES" sz="3600" dirty="0">
              <a:solidFill>
                <a:schemeClr val="bg1"/>
              </a:solidFill>
              <a:latin typeface="Arial"/>
              <a:ea typeface="Calibri"/>
              <a:cs typeface="Calibri"/>
            </a:endParaRPr>
          </a:p>
          <a:p>
            <a:r>
              <a:rPr lang="es-ES" sz="3600" b="1" dirty="0">
                <a:solidFill>
                  <a:srgbClr val="FFFF00"/>
                </a:solidFill>
                <a:latin typeface="Arial"/>
                <a:ea typeface="+mn-lt"/>
                <a:cs typeface="+mn-lt"/>
              </a:rPr>
              <a:t>Escalamiento de instancias</a:t>
            </a:r>
            <a:r>
              <a:rPr lang="es-ES" sz="3600" dirty="0">
                <a:solidFill>
                  <a:schemeClr val="bg1"/>
                </a:solidFill>
                <a:latin typeface="Arial"/>
                <a:ea typeface="+mn-lt"/>
                <a:cs typeface="+mn-lt"/>
              </a:rPr>
              <a:t>: Puedes escalar horizontalmente tu instancia mediante el aumento o la disminución de la cantidad de nodos. Para escalar verticalmente tus nodos, se debe volver a crear la instancia.</a:t>
            </a:r>
          </a:p>
          <a:p>
            <a:endParaRPr lang="es-ES" sz="3600">
              <a:solidFill>
                <a:srgbClr val="FFFFFF"/>
              </a:solidFill>
              <a:latin typeface="Arial"/>
              <a:ea typeface="Calibri"/>
              <a:cs typeface="Calibri"/>
            </a:endParaRPr>
          </a:p>
          <a:p>
            <a:endParaRPr lang="es-ES">
              <a:solidFill>
                <a:srgbClr val="000000"/>
              </a:solidFill>
              <a:latin typeface="Calibri"/>
              <a:ea typeface="Calibri"/>
              <a:cs typeface="Calibri"/>
            </a:endParaRPr>
          </a:p>
          <a:p>
            <a:endParaRPr lang="es-ES" sz="3600">
              <a:solidFill>
                <a:srgbClr val="FFFFFF"/>
              </a:solidFill>
              <a:latin typeface="Arial"/>
              <a:ea typeface="Calibri"/>
              <a:cs typeface="Calibri"/>
            </a:endParaRPr>
          </a:p>
        </p:txBody>
      </p:sp>
    </p:spTree>
    <p:extLst>
      <p:ext uri="{BB962C8B-B14F-4D97-AF65-F5344CB8AC3E}">
        <p14:creationId xmlns:p14="http://schemas.microsoft.com/office/powerpoint/2010/main" val="801124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18" name="TextBox 15">
            <a:extLst>
              <a:ext uri="{FF2B5EF4-FFF2-40B4-BE49-F238E27FC236}">
                <a16:creationId xmlns:a16="http://schemas.microsoft.com/office/drawing/2014/main" id="{A0B5BCA9-62CE-6DA8-5DD4-590991CD1B07}"/>
              </a:ext>
            </a:extLst>
          </p:cNvPr>
          <p:cNvSpPr txBox="1"/>
          <p:nvPr/>
        </p:nvSpPr>
        <p:spPr>
          <a:xfrm>
            <a:off x="5129180" y="4216303"/>
            <a:ext cx="10347969" cy="175432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a:p>
            <a:r>
              <a:rPr lang="en-US" sz="9600" b="1">
                <a:solidFill>
                  <a:srgbClr val="FFFFFF"/>
                </a:solidFill>
                <a:latin typeface="Arial"/>
                <a:ea typeface="+mn-lt"/>
                <a:cs typeface="+mn-lt"/>
              </a:rPr>
              <a:t>Performance</a:t>
            </a:r>
            <a:endParaRPr lang="en-US" sz="9600" b="1">
              <a:latin typeface="Arial"/>
              <a:ea typeface="Calibri"/>
              <a:cs typeface="Calibri"/>
            </a:endParaRPr>
          </a:p>
        </p:txBody>
      </p:sp>
      <p:sp>
        <p:nvSpPr>
          <p:cNvPr id="20" name="Freeform 3">
            <a:extLst>
              <a:ext uri="{FF2B5EF4-FFF2-40B4-BE49-F238E27FC236}">
                <a16:creationId xmlns:a16="http://schemas.microsoft.com/office/drawing/2014/main" id="{0A72DCC3-690A-2EA8-DEA7-0F5478F84779}"/>
              </a:ext>
            </a:extLst>
          </p:cNvPr>
          <p:cNvSpPr/>
          <p:nvPr/>
        </p:nvSpPr>
        <p:spPr>
          <a:xfrm>
            <a:off x="-176853" y="17648"/>
            <a:ext cx="7064111" cy="4198744"/>
          </a:xfrm>
          <a:custGeom>
            <a:avLst/>
            <a:gdLst/>
            <a:ahLst/>
            <a:cxnLst/>
            <a:rect l="l" t="t" r="r" b="b"/>
            <a:pathLst>
              <a:path w="7064111" h="4198744">
                <a:moveTo>
                  <a:pt x="0" y="0"/>
                </a:moveTo>
                <a:lnTo>
                  <a:pt x="7064111" y="0"/>
                </a:lnTo>
                <a:lnTo>
                  <a:pt x="7064111" y="4198744"/>
                </a:lnTo>
                <a:lnTo>
                  <a:pt x="0" y="4198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9681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18" name="TextBox 15">
            <a:extLst>
              <a:ext uri="{FF2B5EF4-FFF2-40B4-BE49-F238E27FC236}">
                <a16:creationId xmlns:a16="http://schemas.microsoft.com/office/drawing/2014/main" id="{A0B5BCA9-62CE-6DA8-5DD4-590991CD1B07}"/>
              </a:ext>
            </a:extLst>
          </p:cNvPr>
          <p:cNvSpPr txBox="1"/>
          <p:nvPr/>
        </p:nvSpPr>
        <p:spPr>
          <a:xfrm>
            <a:off x="6854463" y="1714643"/>
            <a:ext cx="7911006" cy="2585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sz="5400" u="sng">
              <a:latin typeface="Arial"/>
              <a:cs typeface="Arial"/>
            </a:endParaRPr>
          </a:p>
          <a:p>
            <a:r>
              <a:rPr lang="en-US" sz="5400" b="1" u="sng" err="1">
                <a:solidFill>
                  <a:srgbClr val="FFFFFF"/>
                </a:solidFill>
                <a:latin typeface="Arial"/>
                <a:ea typeface="+mn-lt"/>
                <a:cs typeface="+mn-lt"/>
              </a:rPr>
              <a:t>Rendimiento</a:t>
            </a:r>
            <a:r>
              <a:rPr lang="en-US" sz="5400" b="1" u="sng">
                <a:solidFill>
                  <a:srgbClr val="FFFFFF"/>
                </a:solidFill>
                <a:latin typeface="Arial"/>
                <a:ea typeface="+mn-lt"/>
                <a:cs typeface="+mn-lt"/>
              </a:rPr>
              <a:t> general</a:t>
            </a:r>
            <a:endParaRPr lang="en-US" sz="5400" b="1" u="sng">
              <a:latin typeface="Arial"/>
              <a:cs typeface="Arial"/>
            </a:endParaRPr>
          </a:p>
          <a:p>
            <a:endParaRPr lang="en-US" sz="6000" b="1">
              <a:solidFill>
                <a:srgbClr val="FFFFFF"/>
              </a:solidFill>
              <a:latin typeface="Arial"/>
              <a:ea typeface="Calibri"/>
              <a:cs typeface="Calibri"/>
            </a:endParaRPr>
          </a:p>
        </p:txBody>
      </p:sp>
      <p:sp>
        <p:nvSpPr>
          <p:cNvPr id="20" name="Freeform 3">
            <a:extLst>
              <a:ext uri="{FF2B5EF4-FFF2-40B4-BE49-F238E27FC236}">
                <a16:creationId xmlns:a16="http://schemas.microsoft.com/office/drawing/2014/main" id="{0A72DCC3-690A-2EA8-DEA7-0F5478F84779}"/>
              </a:ext>
            </a:extLst>
          </p:cNvPr>
          <p:cNvSpPr/>
          <p:nvPr/>
        </p:nvSpPr>
        <p:spPr>
          <a:xfrm>
            <a:off x="-176853" y="17648"/>
            <a:ext cx="7064111" cy="4198744"/>
          </a:xfrm>
          <a:custGeom>
            <a:avLst/>
            <a:gdLst/>
            <a:ahLst/>
            <a:cxnLst/>
            <a:rect l="l" t="t" r="r" b="b"/>
            <a:pathLst>
              <a:path w="7064111" h="4198744">
                <a:moveTo>
                  <a:pt x="0" y="0"/>
                </a:moveTo>
                <a:lnTo>
                  <a:pt x="7064111" y="0"/>
                </a:lnTo>
                <a:lnTo>
                  <a:pt x="7064111" y="4198744"/>
                </a:lnTo>
                <a:lnTo>
                  <a:pt x="0" y="4198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a:extLst>
              <a:ext uri="{FF2B5EF4-FFF2-40B4-BE49-F238E27FC236}">
                <a16:creationId xmlns:a16="http://schemas.microsoft.com/office/drawing/2014/main" id="{AF3511A2-79D9-5072-936B-B2DDBB434627}"/>
              </a:ext>
            </a:extLst>
          </p:cNvPr>
          <p:cNvSpPr txBox="1"/>
          <p:nvPr/>
        </p:nvSpPr>
        <p:spPr>
          <a:xfrm>
            <a:off x="492482" y="4216303"/>
            <a:ext cx="16321763" cy="443198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bg1"/>
                </a:solidFill>
                <a:latin typeface="Arial"/>
                <a:ea typeface="+mn-lt"/>
                <a:cs typeface="+mn-lt"/>
              </a:rPr>
              <a:t>Maneja cargas </a:t>
            </a:r>
            <a:r>
              <a:rPr lang="en-US" sz="3600" b="1" err="1">
                <a:solidFill>
                  <a:schemeClr val="bg1"/>
                </a:solidFill>
                <a:latin typeface="Arial"/>
                <a:ea typeface="+mn-lt"/>
                <a:cs typeface="+mn-lt"/>
              </a:rPr>
              <a:t>extremadamente</a:t>
            </a:r>
            <a:r>
              <a:rPr lang="en-US" sz="3600" b="1">
                <a:solidFill>
                  <a:schemeClr val="bg1"/>
                </a:solidFill>
                <a:latin typeface="Arial"/>
                <a:ea typeface="+mn-lt"/>
                <a:cs typeface="+mn-lt"/>
              </a:rPr>
              <a:t> altas</a:t>
            </a:r>
            <a:endParaRPr lang="en-US" sz="3600" b="1">
              <a:solidFill>
                <a:schemeClr val="bg1"/>
              </a:solidFill>
              <a:latin typeface="Arial"/>
              <a:ea typeface="Calibri"/>
              <a:cs typeface="Calibri"/>
            </a:endParaRPr>
          </a:p>
          <a:p>
            <a:endParaRPr lang="en-US" sz="3600" b="1">
              <a:solidFill>
                <a:schemeClr val="bg1"/>
              </a:solidFill>
              <a:latin typeface="Arial"/>
              <a:ea typeface="+mn-lt"/>
              <a:cs typeface="+mn-lt"/>
            </a:endParaRPr>
          </a:p>
          <a:p>
            <a:r>
              <a:rPr lang="en-US" sz="3600">
                <a:solidFill>
                  <a:schemeClr val="bg1"/>
                </a:solidFill>
                <a:latin typeface="Arial"/>
                <a:ea typeface="+mn-lt"/>
                <a:cs typeface="+mn-lt"/>
              </a:rPr>
              <a:t>En </a:t>
            </a:r>
            <a:r>
              <a:rPr lang="en-US" sz="3600" err="1">
                <a:solidFill>
                  <a:schemeClr val="bg1"/>
                </a:solidFill>
                <a:latin typeface="Arial"/>
                <a:ea typeface="+mn-lt"/>
                <a:cs typeface="+mn-lt"/>
              </a:rPr>
              <a:t>una</a:t>
            </a:r>
            <a:r>
              <a:rPr lang="en-US" sz="3600">
                <a:solidFill>
                  <a:schemeClr val="bg1"/>
                </a:solidFill>
                <a:latin typeface="Arial"/>
                <a:ea typeface="+mn-lt"/>
                <a:cs typeface="+mn-lt"/>
              </a:rPr>
              <a:t> </a:t>
            </a:r>
            <a:r>
              <a:rPr lang="en-US" sz="3600" err="1">
                <a:solidFill>
                  <a:schemeClr val="bg1"/>
                </a:solidFill>
                <a:latin typeface="Arial"/>
                <a:ea typeface="+mn-lt"/>
                <a:cs typeface="+mn-lt"/>
              </a:rPr>
              <a:t>máquina</a:t>
            </a:r>
            <a:r>
              <a:rPr lang="en-US" sz="3600">
                <a:solidFill>
                  <a:schemeClr val="bg1"/>
                </a:solidFill>
                <a:latin typeface="Arial"/>
                <a:ea typeface="+mn-lt"/>
                <a:cs typeface="+mn-lt"/>
              </a:rPr>
              <a:t> </a:t>
            </a:r>
            <a:r>
              <a:rPr lang="en-US" sz="3600" err="1">
                <a:solidFill>
                  <a:schemeClr val="bg1"/>
                </a:solidFill>
                <a:latin typeface="Arial"/>
                <a:ea typeface="+mn-lt"/>
                <a:cs typeface="+mn-lt"/>
              </a:rPr>
              <a:t>rápida</a:t>
            </a:r>
            <a:r>
              <a:rPr lang="en-US" sz="3600">
                <a:solidFill>
                  <a:schemeClr val="bg1"/>
                </a:solidFill>
                <a:latin typeface="Arial"/>
                <a:ea typeface="+mn-lt"/>
                <a:cs typeface="+mn-lt"/>
              </a:rPr>
              <a:t> con redes de </a:t>
            </a:r>
            <a:r>
              <a:rPr lang="en-US" sz="3600" err="1">
                <a:solidFill>
                  <a:schemeClr val="bg1"/>
                </a:solidFill>
                <a:latin typeface="Arial"/>
                <a:ea typeface="+mn-lt"/>
                <a:cs typeface="+mn-lt"/>
              </a:rPr>
              <a:t>muy</a:t>
            </a:r>
            <a:r>
              <a:rPr lang="en-US" sz="3600">
                <a:solidFill>
                  <a:schemeClr val="bg1"/>
                </a:solidFill>
                <a:latin typeface="Arial"/>
                <a:ea typeface="+mn-lt"/>
                <a:cs typeface="+mn-lt"/>
              </a:rPr>
              <a:t> </a:t>
            </a:r>
            <a:r>
              <a:rPr lang="en-US" sz="3600" err="1">
                <a:solidFill>
                  <a:schemeClr val="bg1"/>
                </a:solidFill>
                <a:latin typeface="Arial"/>
                <a:ea typeface="+mn-lt"/>
                <a:cs typeface="+mn-lt"/>
              </a:rPr>
              <a:t>alta</a:t>
            </a:r>
            <a:r>
              <a:rPr lang="en-US" sz="3600">
                <a:solidFill>
                  <a:schemeClr val="bg1"/>
                </a:solidFill>
                <a:latin typeface="Arial"/>
                <a:ea typeface="+mn-lt"/>
                <a:cs typeface="+mn-lt"/>
              </a:rPr>
              <a:t> </a:t>
            </a:r>
            <a:r>
              <a:rPr lang="en-US" sz="3600" err="1">
                <a:solidFill>
                  <a:schemeClr val="bg1"/>
                </a:solidFill>
                <a:latin typeface="Arial"/>
                <a:ea typeface="+mn-lt"/>
                <a:cs typeface="+mn-lt"/>
              </a:rPr>
              <a:t>velocidad</a:t>
            </a:r>
            <a:r>
              <a:rPr lang="en-US" sz="3600">
                <a:solidFill>
                  <a:schemeClr val="bg1"/>
                </a:solidFill>
                <a:latin typeface="Arial"/>
                <a:ea typeface="+mn-lt"/>
                <a:cs typeface="+mn-lt"/>
              </a:rPr>
              <a:t>, Memcached </a:t>
            </a:r>
            <a:r>
              <a:rPr lang="en-US" sz="3600" err="1">
                <a:solidFill>
                  <a:schemeClr val="bg1"/>
                </a:solidFill>
                <a:latin typeface="Arial"/>
                <a:ea typeface="+mn-lt"/>
                <a:cs typeface="+mn-lt"/>
              </a:rPr>
              <a:t>puede</a:t>
            </a:r>
            <a:r>
              <a:rPr lang="en-US" sz="3600">
                <a:solidFill>
                  <a:schemeClr val="bg1"/>
                </a:solidFill>
                <a:latin typeface="Arial"/>
                <a:ea typeface="+mn-lt"/>
                <a:cs typeface="+mn-lt"/>
              </a:rPr>
              <a:t> </a:t>
            </a:r>
            <a:r>
              <a:rPr lang="en-US" sz="3600" err="1">
                <a:solidFill>
                  <a:schemeClr val="bg1"/>
                </a:solidFill>
                <a:latin typeface="Arial"/>
                <a:ea typeface="+mn-lt"/>
                <a:cs typeface="+mn-lt"/>
              </a:rPr>
              <a:t>manejar</a:t>
            </a:r>
            <a:r>
              <a:rPr lang="en-US" sz="3600">
                <a:solidFill>
                  <a:schemeClr val="bg1"/>
                </a:solidFill>
                <a:latin typeface="Arial"/>
                <a:ea typeface="+mn-lt"/>
                <a:cs typeface="+mn-lt"/>
              </a:rPr>
              <a:t> </a:t>
            </a:r>
            <a:r>
              <a:rPr lang="en-US" sz="3600" err="1">
                <a:solidFill>
                  <a:schemeClr val="bg1"/>
                </a:solidFill>
                <a:latin typeface="Arial"/>
                <a:ea typeface="+mn-lt"/>
                <a:cs typeface="+mn-lt"/>
              </a:rPr>
              <a:t>fácilmente</a:t>
            </a:r>
            <a:r>
              <a:rPr lang="en-US" sz="3600">
                <a:solidFill>
                  <a:schemeClr val="bg1"/>
                </a:solidFill>
                <a:latin typeface="Arial"/>
                <a:ea typeface="+mn-lt"/>
                <a:cs typeface="+mn-lt"/>
              </a:rPr>
              <a:t> </a:t>
            </a:r>
            <a:r>
              <a:rPr lang="en-US" sz="3600" err="1">
                <a:solidFill>
                  <a:schemeClr val="bg1"/>
                </a:solidFill>
                <a:latin typeface="Arial"/>
                <a:ea typeface="+mn-lt"/>
                <a:cs typeface="+mn-lt"/>
              </a:rPr>
              <a:t>más</a:t>
            </a:r>
            <a:r>
              <a:rPr lang="en-US" sz="3600">
                <a:solidFill>
                  <a:schemeClr val="bg1"/>
                </a:solidFill>
                <a:latin typeface="Arial"/>
                <a:ea typeface="+mn-lt"/>
                <a:cs typeface="+mn-lt"/>
              </a:rPr>
              <a:t> de 200.000 solicitudes </a:t>
            </a:r>
            <a:r>
              <a:rPr lang="en-US" sz="3600" err="1">
                <a:solidFill>
                  <a:schemeClr val="bg1"/>
                </a:solidFill>
                <a:latin typeface="Arial"/>
                <a:ea typeface="+mn-lt"/>
                <a:cs typeface="+mn-lt"/>
              </a:rPr>
              <a:t>por</a:t>
            </a:r>
            <a:r>
              <a:rPr lang="en-US" sz="3600">
                <a:solidFill>
                  <a:schemeClr val="bg1"/>
                </a:solidFill>
                <a:latin typeface="Arial"/>
                <a:ea typeface="+mn-lt"/>
                <a:cs typeface="+mn-lt"/>
              </a:rPr>
              <a:t> </a:t>
            </a:r>
            <a:r>
              <a:rPr lang="en-US" sz="3600" err="1">
                <a:solidFill>
                  <a:schemeClr val="bg1"/>
                </a:solidFill>
                <a:latin typeface="Arial"/>
                <a:ea typeface="+mn-lt"/>
                <a:cs typeface="+mn-lt"/>
              </a:rPr>
              <a:t>segundo</a:t>
            </a:r>
            <a:r>
              <a:rPr lang="en-US" sz="3600">
                <a:solidFill>
                  <a:schemeClr val="bg1"/>
                </a:solidFill>
                <a:latin typeface="Arial"/>
                <a:ea typeface="+mn-lt"/>
                <a:cs typeface="+mn-lt"/>
              </a:rPr>
              <a:t>. Con un </a:t>
            </a:r>
            <a:r>
              <a:rPr lang="en-US" sz="3600" err="1">
                <a:solidFill>
                  <a:schemeClr val="bg1"/>
                </a:solidFill>
                <a:latin typeface="Arial"/>
                <a:ea typeface="+mn-lt"/>
                <a:cs typeface="+mn-lt"/>
              </a:rPr>
              <a:t>ajuste</a:t>
            </a:r>
            <a:r>
              <a:rPr lang="en-US" sz="3600">
                <a:solidFill>
                  <a:schemeClr val="bg1"/>
                </a:solidFill>
                <a:latin typeface="Arial"/>
                <a:ea typeface="+mn-lt"/>
                <a:cs typeface="+mn-lt"/>
              </a:rPr>
              <a:t> </a:t>
            </a:r>
            <a:r>
              <a:rPr lang="en-US" sz="3600" err="1">
                <a:solidFill>
                  <a:schemeClr val="bg1"/>
                </a:solidFill>
                <a:latin typeface="Arial"/>
                <a:ea typeface="+mn-lt"/>
                <a:cs typeface="+mn-lt"/>
              </a:rPr>
              <a:t>intenso</a:t>
            </a:r>
            <a:r>
              <a:rPr lang="en-US" sz="3600">
                <a:solidFill>
                  <a:schemeClr val="bg1"/>
                </a:solidFill>
                <a:latin typeface="Arial"/>
                <a:ea typeface="+mn-lt"/>
                <a:cs typeface="+mn-lt"/>
              </a:rPr>
              <a:t> o </a:t>
            </a:r>
            <a:r>
              <a:rPr lang="en-US" sz="3600" err="1">
                <a:solidFill>
                  <a:schemeClr val="bg1"/>
                </a:solidFill>
                <a:latin typeface="Arial"/>
                <a:ea typeface="+mn-lt"/>
                <a:cs typeface="+mn-lt"/>
              </a:rPr>
              <a:t>incluso</a:t>
            </a:r>
            <a:r>
              <a:rPr lang="en-US" sz="3600">
                <a:solidFill>
                  <a:schemeClr val="bg1"/>
                </a:solidFill>
                <a:latin typeface="Arial"/>
                <a:ea typeface="+mn-lt"/>
                <a:cs typeface="+mn-lt"/>
              </a:rPr>
              <a:t> un hardware </a:t>
            </a:r>
            <a:r>
              <a:rPr lang="en-US" sz="3600" err="1">
                <a:solidFill>
                  <a:schemeClr val="bg1"/>
                </a:solidFill>
                <a:latin typeface="Arial"/>
                <a:ea typeface="+mn-lt"/>
                <a:cs typeface="+mn-lt"/>
              </a:rPr>
              <a:t>más</a:t>
            </a:r>
            <a:r>
              <a:rPr lang="en-US" sz="3600">
                <a:solidFill>
                  <a:schemeClr val="bg1"/>
                </a:solidFill>
                <a:latin typeface="Arial"/>
                <a:ea typeface="+mn-lt"/>
                <a:cs typeface="+mn-lt"/>
              </a:rPr>
              <a:t> </a:t>
            </a:r>
            <a:r>
              <a:rPr lang="en-US" sz="3600" err="1">
                <a:solidFill>
                  <a:schemeClr val="bg1"/>
                </a:solidFill>
                <a:latin typeface="Arial"/>
                <a:ea typeface="+mn-lt"/>
                <a:cs typeface="+mn-lt"/>
              </a:rPr>
              <a:t>rápido</a:t>
            </a:r>
            <a:r>
              <a:rPr lang="en-US" sz="3600">
                <a:solidFill>
                  <a:schemeClr val="bg1"/>
                </a:solidFill>
                <a:latin typeface="Arial"/>
                <a:ea typeface="+mn-lt"/>
                <a:cs typeface="+mn-lt"/>
              </a:rPr>
              <a:t>, se </a:t>
            </a:r>
            <a:r>
              <a:rPr lang="en-US" sz="3600" err="1">
                <a:solidFill>
                  <a:schemeClr val="bg1"/>
                </a:solidFill>
                <a:latin typeface="Arial"/>
                <a:ea typeface="+mn-lt"/>
                <a:cs typeface="+mn-lt"/>
              </a:rPr>
              <a:t>puede</a:t>
            </a:r>
            <a:r>
              <a:rPr lang="en-US" sz="3600">
                <a:solidFill>
                  <a:schemeClr val="bg1"/>
                </a:solidFill>
                <a:latin typeface="Arial"/>
                <a:ea typeface="+mn-lt"/>
                <a:cs typeface="+mn-lt"/>
              </a:rPr>
              <a:t> </a:t>
            </a:r>
            <a:r>
              <a:rPr lang="en-US" sz="3600" err="1">
                <a:solidFill>
                  <a:schemeClr val="bg1"/>
                </a:solidFill>
                <a:latin typeface="Arial"/>
                <a:ea typeface="+mn-lt"/>
                <a:cs typeface="+mn-lt"/>
              </a:rPr>
              <a:t>lograr</a:t>
            </a:r>
            <a:r>
              <a:rPr lang="en-US" sz="3600">
                <a:solidFill>
                  <a:schemeClr val="bg1"/>
                </a:solidFill>
                <a:latin typeface="Arial"/>
                <a:ea typeface="+mn-lt"/>
                <a:cs typeface="+mn-lt"/>
              </a:rPr>
              <a:t> </a:t>
            </a:r>
            <a:r>
              <a:rPr lang="en-US" sz="3600" err="1">
                <a:solidFill>
                  <a:schemeClr val="bg1"/>
                </a:solidFill>
                <a:latin typeface="Arial"/>
                <a:ea typeface="+mn-lt"/>
                <a:cs typeface="+mn-lt"/>
              </a:rPr>
              <a:t>muchas</a:t>
            </a:r>
            <a:r>
              <a:rPr lang="en-US" sz="3600">
                <a:solidFill>
                  <a:schemeClr val="bg1"/>
                </a:solidFill>
                <a:latin typeface="Arial"/>
                <a:ea typeface="+mn-lt"/>
                <a:cs typeface="+mn-lt"/>
              </a:rPr>
              <a:t> </a:t>
            </a:r>
            <a:r>
              <a:rPr lang="en-US" sz="3600" err="1">
                <a:solidFill>
                  <a:schemeClr val="bg1"/>
                </a:solidFill>
                <a:latin typeface="Arial"/>
                <a:ea typeface="+mn-lt"/>
                <a:cs typeface="+mn-lt"/>
              </a:rPr>
              <a:t>veces</a:t>
            </a:r>
            <a:r>
              <a:rPr lang="en-US" sz="3600">
                <a:solidFill>
                  <a:schemeClr val="bg1"/>
                </a:solidFill>
                <a:latin typeface="Arial"/>
                <a:ea typeface="+mn-lt"/>
                <a:cs typeface="+mn-lt"/>
              </a:rPr>
              <a:t> </a:t>
            </a:r>
            <a:r>
              <a:rPr lang="en-US" sz="3600" err="1">
                <a:solidFill>
                  <a:schemeClr val="bg1"/>
                </a:solidFill>
                <a:latin typeface="Arial"/>
                <a:ea typeface="+mn-lt"/>
                <a:cs typeface="+mn-lt"/>
              </a:rPr>
              <a:t>más</a:t>
            </a:r>
            <a:r>
              <a:rPr lang="en-US" sz="3600">
                <a:solidFill>
                  <a:schemeClr val="bg1"/>
                </a:solidFill>
                <a:latin typeface="Arial"/>
                <a:ea typeface="+mn-lt"/>
                <a:cs typeface="+mn-lt"/>
              </a:rPr>
              <a:t>. </a:t>
            </a:r>
            <a:r>
              <a:rPr lang="en-US" sz="3600" err="1">
                <a:solidFill>
                  <a:schemeClr val="bg1"/>
                </a:solidFill>
                <a:latin typeface="Arial"/>
                <a:ea typeface="+mn-lt"/>
                <a:cs typeface="+mn-lt"/>
              </a:rPr>
              <a:t>Golpearlo</a:t>
            </a:r>
            <a:r>
              <a:rPr lang="en-US" sz="3600">
                <a:solidFill>
                  <a:schemeClr val="bg1"/>
                </a:solidFill>
                <a:latin typeface="Arial"/>
                <a:ea typeface="+mn-lt"/>
                <a:cs typeface="+mn-lt"/>
              </a:rPr>
              <a:t> </a:t>
            </a:r>
            <a:r>
              <a:rPr lang="en-US" sz="3600" err="1">
                <a:solidFill>
                  <a:schemeClr val="bg1"/>
                </a:solidFill>
                <a:latin typeface="Arial"/>
                <a:ea typeface="+mn-lt"/>
                <a:cs typeface="+mn-lt"/>
              </a:rPr>
              <a:t>unos</a:t>
            </a:r>
            <a:r>
              <a:rPr lang="en-US" sz="3600">
                <a:solidFill>
                  <a:schemeClr val="bg1"/>
                </a:solidFill>
                <a:latin typeface="Arial"/>
                <a:ea typeface="+mn-lt"/>
                <a:cs typeface="+mn-lt"/>
              </a:rPr>
              <a:t> </a:t>
            </a:r>
            <a:r>
              <a:rPr lang="en-US" sz="3600" err="1">
                <a:solidFill>
                  <a:schemeClr val="bg1"/>
                </a:solidFill>
                <a:latin typeface="Arial"/>
                <a:ea typeface="+mn-lt"/>
                <a:cs typeface="+mn-lt"/>
              </a:rPr>
              <a:t>cientos</a:t>
            </a:r>
            <a:r>
              <a:rPr lang="en-US" sz="3600">
                <a:solidFill>
                  <a:schemeClr val="bg1"/>
                </a:solidFill>
                <a:latin typeface="Arial"/>
                <a:ea typeface="+mn-lt"/>
                <a:cs typeface="+mn-lt"/>
              </a:rPr>
              <a:t> de </a:t>
            </a:r>
            <a:r>
              <a:rPr lang="en-US" sz="3600" err="1">
                <a:solidFill>
                  <a:schemeClr val="bg1"/>
                </a:solidFill>
                <a:latin typeface="Arial"/>
                <a:ea typeface="+mn-lt"/>
                <a:cs typeface="+mn-lt"/>
              </a:rPr>
              <a:t>veces</a:t>
            </a:r>
            <a:r>
              <a:rPr lang="en-US" sz="3600">
                <a:solidFill>
                  <a:schemeClr val="bg1"/>
                </a:solidFill>
                <a:latin typeface="Arial"/>
                <a:ea typeface="+mn-lt"/>
                <a:cs typeface="+mn-lt"/>
              </a:rPr>
              <a:t> </a:t>
            </a:r>
            <a:r>
              <a:rPr lang="en-US" sz="3600" err="1">
                <a:solidFill>
                  <a:schemeClr val="bg1"/>
                </a:solidFill>
                <a:latin typeface="Arial"/>
                <a:ea typeface="+mn-lt"/>
                <a:cs typeface="+mn-lt"/>
              </a:rPr>
              <a:t>por</a:t>
            </a:r>
            <a:r>
              <a:rPr lang="en-US" sz="3600">
                <a:solidFill>
                  <a:schemeClr val="bg1"/>
                </a:solidFill>
                <a:latin typeface="Arial"/>
                <a:ea typeface="+mn-lt"/>
                <a:cs typeface="+mn-lt"/>
              </a:rPr>
              <a:t> </a:t>
            </a:r>
            <a:r>
              <a:rPr lang="en-US" sz="3600" err="1">
                <a:solidFill>
                  <a:schemeClr val="bg1"/>
                </a:solidFill>
                <a:latin typeface="Arial"/>
                <a:ea typeface="+mn-lt"/>
                <a:cs typeface="+mn-lt"/>
              </a:rPr>
              <a:t>segundo</a:t>
            </a:r>
            <a:r>
              <a:rPr lang="en-US" sz="3600">
                <a:solidFill>
                  <a:schemeClr val="bg1"/>
                </a:solidFill>
                <a:latin typeface="Arial"/>
                <a:ea typeface="+mn-lt"/>
                <a:cs typeface="+mn-lt"/>
              </a:rPr>
              <a:t>, </a:t>
            </a:r>
            <a:r>
              <a:rPr lang="en-US" sz="3600" err="1">
                <a:solidFill>
                  <a:schemeClr val="bg1"/>
                </a:solidFill>
                <a:latin typeface="Arial"/>
                <a:ea typeface="+mn-lt"/>
                <a:cs typeface="+mn-lt"/>
              </a:rPr>
              <a:t>incluso</a:t>
            </a:r>
            <a:r>
              <a:rPr lang="en-US" sz="3600">
                <a:solidFill>
                  <a:schemeClr val="bg1"/>
                </a:solidFill>
                <a:latin typeface="Arial"/>
                <a:ea typeface="+mn-lt"/>
                <a:cs typeface="+mn-lt"/>
              </a:rPr>
              <a:t> </a:t>
            </a:r>
            <a:r>
              <a:rPr lang="en-US" sz="3600" err="1">
                <a:solidFill>
                  <a:schemeClr val="bg1"/>
                </a:solidFill>
                <a:latin typeface="Arial"/>
                <a:ea typeface="+mn-lt"/>
                <a:cs typeface="+mn-lt"/>
              </a:rPr>
              <a:t>en</a:t>
            </a:r>
            <a:r>
              <a:rPr lang="en-US" sz="3600">
                <a:solidFill>
                  <a:schemeClr val="bg1"/>
                </a:solidFill>
                <a:latin typeface="Arial"/>
                <a:ea typeface="+mn-lt"/>
                <a:cs typeface="+mn-lt"/>
              </a:rPr>
              <a:t> </a:t>
            </a:r>
            <a:r>
              <a:rPr lang="en-US" sz="3600" err="1">
                <a:solidFill>
                  <a:schemeClr val="bg1"/>
                </a:solidFill>
                <a:latin typeface="Arial"/>
                <a:ea typeface="+mn-lt"/>
                <a:cs typeface="+mn-lt"/>
              </a:rPr>
              <a:t>una</a:t>
            </a:r>
            <a:r>
              <a:rPr lang="en-US" sz="3600">
                <a:solidFill>
                  <a:schemeClr val="bg1"/>
                </a:solidFill>
                <a:latin typeface="Arial"/>
                <a:ea typeface="+mn-lt"/>
                <a:cs typeface="+mn-lt"/>
              </a:rPr>
              <a:t> </a:t>
            </a:r>
            <a:r>
              <a:rPr lang="en-US" sz="3600" err="1">
                <a:solidFill>
                  <a:schemeClr val="bg1"/>
                </a:solidFill>
                <a:latin typeface="Arial"/>
                <a:ea typeface="+mn-lt"/>
                <a:cs typeface="+mn-lt"/>
              </a:rPr>
              <a:t>máquina</a:t>
            </a:r>
            <a:r>
              <a:rPr lang="en-US" sz="3600">
                <a:solidFill>
                  <a:schemeClr val="bg1"/>
                </a:solidFill>
                <a:latin typeface="Arial"/>
                <a:ea typeface="+mn-lt"/>
                <a:cs typeface="+mn-lt"/>
              </a:rPr>
              <a:t> </a:t>
            </a:r>
            <a:r>
              <a:rPr lang="en-US" sz="3600" err="1">
                <a:solidFill>
                  <a:schemeClr val="bg1"/>
                </a:solidFill>
                <a:latin typeface="Arial"/>
                <a:ea typeface="+mn-lt"/>
                <a:cs typeface="+mn-lt"/>
              </a:rPr>
              <a:t>lenta</a:t>
            </a:r>
            <a:r>
              <a:rPr lang="en-US" sz="3600">
                <a:solidFill>
                  <a:schemeClr val="bg1"/>
                </a:solidFill>
                <a:latin typeface="Arial"/>
                <a:ea typeface="+mn-lt"/>
                <a:cs typeface="+mn-lt"/>
              </a:rPr>
              <a:t>, </a:t>
            </a:r>
            <a:r>
              <a:rPr lang="en-US" sz="3600" err="1">
                <a:solidFill>
                  <a:schemeClr val="bg1"/>
                </a:solidFill>
                <a:latin typeface="Arial"/>
                <a:ea typeface="+mn-lt"/>
                <a:cs typeface="+mn-lt"/>
              </a:rPr>
              <a:t>generalmente</a:t>
            </a:r>
            <a:r>
              <a:rPr lang="en-US" sz="3600">
                <a:solidFill>
                  <a:schemeClr val="bg1"/>
                </a:solidFill>
                <a:latin typeface="Arial"/>
                <a:ea typeface="+mn-lt"/>
                <a:cs typeface="+mn-lt"/>
              </a:rPr>
              <a:t> no es </a:t>
            </a:r>
            <a:r>
              <a:rPr lang="en-US" sz="3600" err="1">
                <a:solidFill>
                  <a:schemeClr val="bg1"/>
                </a:solidFill>
                <a:latin typeface="Arial"/>
                <a:ea typeface="+mn-lt"/>
                <a:cs typeface="+mn-lt"/>
              </a:rPr>
              <a:t>motivo</a:t>
            </a:r>
            <a:r>
              <a:rPr lang="en-US" sz="3600">
                <a:solidFill>
                  <a:schemeClr val="bg1"/>
                </a:solidFill>
                <a:latin typeface="Arial"/>
                <a:ea typeface="+mn-lt"/>
                <a:cs typeface="+mn-lt"/>
              </a:rPr>
              <a:t> de </a:t>
            </a:r>
            <a:r>
              <a:rPr lang="en-US" sz="3600" err="1">
                <a:solidFill>
                  <a:schemeClr val="bg1"/>
                </a:solidFill>
                <a:latin typeface="Arial"/>
                <a:ea typeface="+mn-lt"/>
                <a:cs typeface="+mn-lt"/>
              </a:rPr>
              <a:t>preocupación</a:t>
            </a:r>
            <a:r>
              <a:rPr lang="en-US" sz="3600">
                <a:solidFill>
                  <a:schemeClr val="bg1"/>
                </a:solidFill>
                <a:latin typeface="Arial"/>
                <a:ea typeface="+mn-lt"/>
                <a:cs typeface="+mn-lt"/>
              </a:rPr>
              <a:t>.</a:t>
            </a:r>
            <a:endParaRPr lang="en-US">
              <a:solidFill>
                <a:schemeClr val="bg1"/>
              </a:solidFill>
              <a:latin typeface="Arial"/>
            </a:endParaRPr>
          </a:p>
          <a:p>
            <a:endParaRPr lang="en-US" sz="3600" b="1">
              <a:solidFill>
                <a:schemeClr val="bg1"/>
              </a:solidFill>
              <a:latin typeface="Arial"/>
              <a:ea typeface="Calibri"/>
              <a:cs typeface="Calibri"/>
            </a:endParaRPr>
          </a:p>
        </p:txBody>
      </p:sp>
    </p:spTree>
    <p:extLst>
      <p:ext uri="{BB962C8B-B14F-4D97-AF65-F5344CB8AC3E}">
        <p14:creationId xmlns:p14="http://schemas.microsoft.com/office/powerpoint/2010/main" val="3236044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18" name="TextBox 15">
            <a:extLst>
              <a:ext uri="{FF2B5EF4-FFF2-40B4-BE49-F238E27FC236}">
                <a16:creationId xmlns:a16="http://schemas.microsoft.com/office/drawing/2014/main" id="{A0B5BCA9-62CE-6DA8-5DD4-590991CD1B07}"/>
              </a:ext>
            </a:extLst>
          </p:cNvPr>
          <p:cNvSpPr txBox="1"/>
          <p:nvPr/>
        </p:nvSpPr>
        <p:spPr>
          <a:xfrm>
            <a:off x="6854463" y="1714643"/>
            <a:ext cx="7911006" cy="2585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sz="5400" u="sng">
              <a:latin typeface="Arial"/>
              <a:cs typeface="Arial"/>
            </a:endParaRPr>
          </a:p>
          <a:p>
            <a:r>
              <a:rPr lang="en-US" sz="5400" b="1" u="sng" err="1">
                <a:solidFill>
                  <a:srgbClr val="FFFFFF"/>
                </a:solidFill>
                <a:latin typeface="Arial"/>
                <a:ea typeface="+mn-lt"/>
                <a:cs typeface="+mn-lt"/>
              </a:rPr>
              <a:t>Rendimiento</a:t>
            </a:r>
            <a:r>
              <a:rPr lang="en-US" sz="5400" b="1" u="sng">
                <a:solidFill>
                  <a:srgbClr val="FFFFFF"/>
                </a:solidFill>
                <a:latin typeface="Arial"/>
                <a:ea typeface="+mn-lt"/>
                <a:cs typeface="+mn-lt"/>
              </a:rPr>
              <a:t> general</a:t>
            </a:r>
            <a:endParaRPr lang="en-US" sz="5400" b="1" u="sng">
              <a:latin typeface="Arial"/>
              <a:cs typeface="Arial"/>
            </a:endParaRPr>
          </a:p>
          <a:p>
            <a:endParaRPr lang="en-US" sz="6000" b="1">
              <a:solidFill>
                <a:srgbClr val="FFFFFF"/>
              </a:solidFill>
              <a:latin typeface="Arial"/>
              <a:ea typeface="Calibri"/>
              <a:cs typeface="Calibri"/>
            </a:endParaRPr>
          </a:p>
        </p:txBody>
      </p:sp>
      <p:sp>
        <p:nvSpPr>
          <p:cNvPr id="20" name="Freeform 3">
            <a:extLst>
              <a:ext uri="{FF2B5EF4-FFF2-40B4-BE49-F238E27FC236}">
                <a16:creationId xmlns:a16="http://schemas.microsoft.com/office/drawing/2014/main" id="{0A72DCC3-690A-2EA8-DEA7-0F5478F84779}"/>
              </a:ext>
            </a:extLst>
          </p:cNvPr>
          <p:cNvSpPr/>
          <p:nvPr/>
        </p:nvSpPr>
        <p:spPr>
          <a:xfrm>
            <a:off x="-176853" y="17648"/>
            <a:ext cx="7064111" cy="4198744"/>
          </a:xfrm>
          <a:custGeom>
            <a:avLst/>
            <a:gdLst/>
            <a:ahLst/>
            <a:cxnLst/>
            <a:rect l="l" t="t" r="r" b="b"/>
            <a:pathLst>
              <a:path w="7064111" h="4198744">
                <a:moveTo>
                  <a:pt x="0" y="0"/>
                </a:moveTo>
                <a:lnTo>
                  <a:pt x="7064111" y="0"/>
                </a:lnTo>
                <a:lnTo>
                  <a:pt x="7064111" y="4198744"/>
                </a:lnTo>
                <a:lnTo>
                  <a:pt x="0" y="4198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a:extLst>
              <a:ext uri="{FF2B5EF4-FFF2-40B4-BE49-F238E27FC236}">
                <a16:creationId xmlns:a16="http://schemas.microsoft.com/office/drawing/2014/main" id="{AF3511A2-79D9-5072-936B-B2DDBB434627}"/>
              </a:ext>
            </a:extLst>
          </p:cNvPr>
          <p:cNvSpPr txBox="1"/>
          <p:nvPr/>
        </p:nvSpPr>
        <p:spPr>
          <a:xfrm>
            <a:off x="492482" y="4216303"/>
            <a:ext cx="16321763" cy="387798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bg1"/>
                </a:solidFill>
                <a:latin typeface="Arial"/>
                <a:ea typeface="+mn-lt"/>
                <a:cs typeface="+mn-lt"/>
              </a:rPr>
              <a:t>No </a:t>
            </a:r>
            <a:r>
              <a:rPr lang="en-US" sz="3600" b="1" err="1">
                <a:solidFill>
                  <a:schemeClr val="bg1"/>
                </a:solidFill>
                <a:latin typeface="Arial"/>
                <a:ea typeface="+mn-lt"/>
                <a:cs typeface="+mn-lt"/>
              </a:rPr>
              <a:t>debería</a:t>
            </a:r>
            <a:r>
              <a:rPr lang="en-US" sz="3600" b="1">
                <a:solidFill>
                  <a:schemeClr val="bg1"/>
                </a:solidFill>
                <a:latin typeface="Arial"/>
                <a:ea typeface="+mn-lt"/>
                <a:cs typeface="+mn-lt"/>
              </a:rPr>
              <a:t> </a:t>
            </a:r>
            <a:r>
              <a:rPr lang="en-US" sz="3600" b="1" err="1">
                <a:solidFill>
                  <a:schemeClr val="bg1"/>
                </a:solidFill>
                <a:latin typeface="Arial"/>
                <a:ea typeface="+mn-lt"/>
                <a:cs typeface="+mn-lt"/>
              </a:rPr>
              <a:t>colgar</a:t>
            </a:r>
            <a:endParaRPr lang="es-ES" b="1">
              <a:solidFill>
                <a:schemeClr val="bg1"/>
              </a:solidFill>
              <a:latin typeface="Arial"/>
              <a:cs typeface="Arial"/>
            </a:endParaRPr>
          </a:p>
          <a:p>
            <a:endParaRPr lang="en-US" sz="3600" b="1">
              <a:solidFill>
                <a:schemeClr val="bg1"/>
              </a:solidFill>
              <a:latin typeface="Arial"/>
              <a:ea typeface="+mn-lt"/>
              <a:cs typeface="+mn-lt"/>
            </a:endParaRPr>
          </a:p>
          <a:p>
            <a:r>
              <a:rPr lang="en-US" sz="3600">
                <a:solidFill>
                  <a:schemeClr val="bg1"/>
                </a:solidFill>
                <a:latin typeface="Arial"/>
                <a:ea typeface="+mn-lt"/>
                <a:cs typeface="+mn-lt"/>
              </a:rPr>
              <a:t>Las </a:t>
            </a:r>
            <a:r>
              <a:rPr lang="en-US" sz="3600" err="1">
                <a:solidFill>
                  <a:schemeClr val="bg1"/>
                </a:solidFill>
                <a:latin typeface="Arial"/>
                <a:ea typeface="+mn-lt"/>
                <a:cs typeface="+mn-lt"/>
              </a:rPr>
              <a:t>operaciones</a:t>
            </a:r>
            <a:r>
              <a:rPr lang="en-US" sz="3600">
                <a:solidFill>
                  <a:schemeClr val="bg1"/>
                </a:solidFill>
                <a:latin typeface="Arial"/>
                <a:ea typeface="+mn-lt"/>
                <a:cs typeface="+mn-lt"/>
              </a:rPr>
              <a:t> de Memcached son </a:t>
            </a:r>
            <a:r>
              <a:rPr lang="en-US" sz="3600" err="1">
                <a:solidFill>
                  <a:schemeClr val="bg1"/>
                </a:solidFill>
                <a:latin typeface="Arial"/>
                <a:ea typeface="+mn-lt"/>
                <a:cs typeface="+mn-lt"/>
              </a:rPr>
              <a:t>casi</a:t>
            </a:r>
            <a:r>
              <a:rPr lang="en-US" sz="3600">
                <a:solidFill>
                  <a:schemeClr val="bg1"/>
                </a:solidFill>
                <a:latin typeface="Arial"/>
                <a:ea typeface="+mn-lt"/>
                <a:cs typeface="+mn-lt"/>
              </a:rPr>
              <a:t> </a:t>
            </a:r>
            <a:r>
              <a:rPr lang="en-US" sz="3600" err="1">
                <a:solidFill>
                  <a:schemeClr val="bg1"/>
                </a:solidFill>
                <a:latin typeface="Arial"/>
                <a:ea typeface="+mn-lt"/>
                <a:cs typeface="+mn-lt"/>
              </a:rPr>
              <a:t>todas</a:t>
            </a:r>
            <a:r>
              <a:rPr lang="en-US" sz="3600">
                <a:solidFill>
                  <a:schemeClr val="bg1"/>
                </a:solidFill>
                <a:latin typeface="Arial"/>
                <a:ea typeface="+mn-lt"/>
                <a:cs typeface="+mn-lt"/>
              </a:rPr>
              <a:t> O(1). </a:t>
            </a:r>
            <a:r>
              <a:rPr lang="en-US" sz="3600" err="1">
                <a:solidFill>
                  <a:schemeClr val="bg1"/>
                </a:solidFill>
                <a:latin typeface="Arial"/>
                <a:ea typeface="+mn-lt"/>
                <a:cs typeface="+mn-lt"/>
              </a:rPr>
              <a:t>Conectarse</a:t>
            </a:r>
            <a:r>
              <a:rPr lang="en-US" sz="3600">
                <a:solidFill>
                  <a:schemeClr val="bg1"/>
                </a:solidFill>
                <a:latin typeface="Arial"/>
                <a:ea typeface="+mn-lt"/>
                <a:cs typeface="+mn-lt"/>
              </a:rPr>
              <a:t> a </a:t>
            </a:r>
            <a:r>
              <a:rPr lang="en-US" sz="3600" err="1">
                <a:solidFill>
                  <a:schemeClr val="bg1"/>
                </a:solidFill>
                <a:latin typeface="Arial"/>
                <a:ea typeface="+mn-lt"/>
                <a:cs typeface="+mn-lt"/>
              </a:rPr>
              <a:t>él</a:t>
            </a:r>
            <a:r>
              <a:rPr lang="en-US" sz="3600">
                <a:solidFill>
                  <a:schemeClr val="bg1"/>
                </a:solidFill>
                <a:latin typeface="Arial"/>
                <a:ea typeface="+mn-lt"/>
                <a:cs typeface="+mn-lt"/>
              </a:rPr>
              <a:t> y </a:t>
            </a:r>
            <a:r>
              <a:rPr lang="en-US" sz="3600" err="1">
                <a:solidFill>
                  <a:schemeClr val="bg1"/>
                </a:solidFill>
                <a:latin typeface="Arial"/>
                <a:ea typeface="+mn-lt"/>
                <a:cs typeface="+mn-lt"/>
              </a:rPr>
              <a:t>emitir</a:t>
            </a:r>
            <a:r>
              <a:rPr lang="en-US" sz="3600">
                <a:solidFill>
                  <a:schemeClr val="bg1"/>
                </a:solidFill>
                <a:latin typeface="Arial"/>
                <a:ea typeface="+mn-lt"/>
                <a:cs typeface="+mn-lt"/>
              </a:rPr>
              <a:t> un </a:t>
            </a:r>
            <a:r>
              <a:rPr lang="en-US" sz="3600" err="1">
                <a:solidFill>
                  <a:schemeClr val="bg1"/>
                </a:solidFill>
                <a:latin typeface="Arial"/>
                <a:ea typeface="+mn-lt"/>
                <a:cs typeface="+mn-lt"/>
              </a:rPr>
              <a:t>comando</a:t>
            </a:r>
            <a:r>
              <a:rPr lang="en-US" sz="3600">
                <a:solidFill>
                  <a:schemeClr val="bg1"/>
                </a:solidFill>
                <a:latin typeface="Arial"/>
                <a:ea typeface="+mn-lt"/>
                <a:cs typeface="+mn-lt"/>
              </a:rPr>
              <a:t> get o stat </a:t>
            </a:r>
            <a:r>
              <a:rPr lang="en-US" sz="3600" err="1">
                <a:solidFill>
                  <a:schemeClr val="bg1"/>
                </a:solidFill>
                <a:latin typeface="Arial"/>
                <a:ea typeface="+mn-lt"/>
                <a:cs typeface="+mn-lt"/>
              </a:rPr>
              <a:t>nunca</a:t>
            </a:r>
            <a:r>
              <a:rPr lang="en-US" sz="3600">
                <a:solidFill>
                  <a:schemeClr val="bg1"/>
                </a:solidFill>
                <a:latin typeface="Arial"/>
                <a:ea typeface="+mn-lt"/>
                <a:cs typeface="+mn-lt"/>
              </a:rPr>
              <a:t> </a:t>
            </a:r>
            <a:r>
              <a:rPr lang="en-US" sz="3600" err="1">
                <a:solidFill>
                  <a:schemeClr val="bg1"/>
                </a:solidFill>
                <a:latin typeface="Arial"/>
                <a:ea typeface="+mn-lt"/>
                <a:cs typeface="+mn-lt"/>
              </a:rPr>
              <a:t>debería</a:t>
            </a:r>
            <a:r>
              <a:rPr lang="en-US" sz="3600">
                <a:solidFill>
                  <a:schemeClr val="bg1"/>
                </a:solidFill>
                <a:latin typeface="Arial"/>
                <a:ea typeface="+mn-lt"/>
                <a:cs typeface="+mn-lt"/>
              </a:rPr>
              <a:t> </a:t>
            </a:r>
            <a:r>
              <a:rPr lang="en-US" sz="3600" err="1">
                <a:solidFill>
                  <a:schemeClr val="bg1"/>
                </a:solidFill>
                <a:latin typeface="Arial"/>
                <a:ea typeface="+mn-lt"/>
                <a:cs typeface="+mn-lt"/>
              </a:rPr>
              <a:t>retrasarse</a:t>
            </a:r>
            <a:r>
              <a:rPr lang="en-US" sz="3600">
                <a:solidFill>
                  <a:schemeClr val="bg1"/>
                </a:solidFill>
                <a:latin typeface="Arial"/>
                <a:ea typeface="+mn-lt"/>
                <a:cs typeface="+mn-lt"/>
              </a:rPr>
              <a:t>. Si la </a:t>
            </a:r>
            <a:r>
              <a:rPr lang="en-US" sz="3600" err="1">
                <a:solidFill>
                  <a:schemeClr val="bg1"/>
                </a:solidFill>
                <a:latin typeface="Arial"/>
                <a:ea typeface="+mn-lt"/>
                <a:cs typeface="+mn-lt"/>
              </a:rPr>
              <a:t>conexión</a:t>
            </a:r>
            <a:r>
              <a:rPr lang="en-US" sz="3600">
                <a:solidFill>
                  <a:schemeClr val="bg1"/>
                </a:solidFill>
                <a:latin typeface="Arial"/>
                <a:ea typeface="+mn-lt"/>
                <a:cs typeface="+mn-lt"/>
              </a:rPr>
              <a:t> se </a:t>
            </a:r>
            <a:r>
              <a:rPr lang="en-US" sz="3600" err="1">
                <a:solidFill>
                  <a:schemeClr val="bg1"/>
                </a:solidFill>
                <a:latin typeface="Arial"/>
                <a:ea typeface="+mn-lt"/>
                <a:cs typeface="+mn-lt"/>
              </a:rPr>
              <a:t>retrasa</a:t>
            </a:r>
            <a:r>
              <a:rPr lang="en-US" sz="3600">
                <a:solidFill>
                  <a:schemeClr val="bg1"/>
                </a:solidFill>
                <a:latin typeface="Arial"/>
                <a:ea typeface="+mn-lt"/>
                <a:cs typeface="+mn-lt"/>
              </a:rPr>
              <a:t>, es </a:t>
            </a:r>
            <a:r>
              <a:rPr lang="en-US" sz="3600" err="1">
                <a:solidFill>
                  <a:schemeClr val="bg1"/>
                </a:solidFill>
                <a:latin typeface="Arial"/>
                <a:ea typeface="+mn-lt"/>
                <a:cs typeface="+mn-lt"/>
              </a:rPr>
              <a:t>posible</a:t>
            </a:r>
            <a:r>
              <a:rPr lang="en-US" sz="3600">
                <a:solidFill>
                  <a:schemeClr val="bg1"/>
                </a:solidFill>
                <a:latin typeface="Arial"/>
                <a:ea typeface="+mn-lt"/>
                <a:cs typeface="+mn-lt"/>
              </a:rPr>
              <a:t> que </a:t>
            </a:r>
            <a:r>
              <a:rPr lang="en-US" sz="3600" err="1">
                <a:solidFill>
                  <a:schemeClr val="bg1"/>
                </a:solidFill>
                <a:latin typeface="Arial"/>
                <a:ea typeface="+mn-lt"/>
                <a:cs typeface="+mn-lt"/>
              </a:rPr>
              <a:t>esté</a:t>
            </a:r>
            <a:r>
              <a:rPr lang="en-US" sz="3600">
                <a:solidFill>
                  <a:schemeClr val="bg1"/>
                </a:solidFill>
                <a:latin typeface="Arial"/>
                <a:ea typeface="+mn-lt"/>
                <a:cs typeface="+mn-lt"/>
              </a:rPr>
              <a:t> </a:t>
            </a:r>
            <a:r>
              <a:rPr lang="en-US" sz="3600" err="1">
                <a:solidFill>
                  <a:schemeClr val="bg1"/>
                </a:solidFill>
                <a:latin typeface="Arial"/>
                <a:ea typeface="+mn-lt"/>
                <a:cs typeface="+mn-lt"/>
              </a:rPr>
              <a:t>alcanzando</a:t>
            </a:r>
            <a:r>
              <a:rPr lang="en-US" sz="3600">
                <a:solidFill>
                  <a:schemeClr val="bg1"/>
                </a:solidFill>
                <a:latin typeface="Arial"/>
                <a:ea typeface="+mn-lt"/>
                <a:cs typeface="+mn-lt"/>
              </a:rPr>
              <a:t> </a:t>
            </a:r>
            <a:r>
              <a:rPr lang="en-US" sz="3600" err="1">
                <a:solidFill>
                  <a:schemeClr val="bg1"/>
                </a:solidFill>
                <a:latin typeface="Arial"/>
                <a:ea typeface="+mn-lt"/>
                <a:cs typeface="+mn-lt"/>
              </a:rPr>
              <a:t>el</a:t>
            </a:r>
            <a:r>
              <a:rPr lang="en-US" sz="3600">
                <a:solidFill>
                  <a:schemeClr val="bg1"/>
                </a:solidFill>
                <a:latin typeface="Arial"/>
                <a:ea typeface="+mn-lt"/>
                <a:cs typeface="+mn-lt"/>
              </a:rPr>
              <a:t> </a:t>
            </a:r>
            <a:r>
              <a:rPr lang="en-US" sz="3600" err="1">
                <a:solidFill>
                  <a:schemeClr val="bg1"/>
                </a:solidFill>
                <a:latin typeface="Arial"/>
                <a:ea typeface="+mn-lt"/>
                <a:cs typeface="+mn-lt"/>
              </a:rPr>
              <a:t>límite</a:t>
            </a:r>
            <a:r>
              <a:rPr lang="en-US" sz="3600">
                <a:solidFill>
                  <a:schemeClr val="bg1"/>
                </a:solidFill>
                <a:latin typeface="Arial"/>
                <a:ea typeface="+mn-lt"/>
                <a:cs typeface="+mn-lt"/>
              </a:rPr>
              <a:t> </a:t>
            </a:r>
            <a:r>
              <a:rPr lang="en-US" sz="3600" err="1">
                <a:solidFill>
                  <a:schemeClr val="bg1"/>
                </a:solidFill>
                <a:latin typeface="Arial"/>
                <a:ea typeface="+mn-lt"/>
                <a:cs typeface="+mn-lt"/>
              </a:rPr>
              <a:t>máximo</a:t>
            </a:r>
            <a:r>
              <a:rPr lang="en-US" sz="3600">
                <a:solidFill>
                  <a:schemeClr val="bg1"/>
                </a:solidFill>
                <a:latin typeface="Arial"/>
                <a:ea typeface="+mn-lt"/>
                <a:cs typeface="+mn-lt"/>
              </a:rPr>
              <a:t> de </a:t>
            </a:r>
            <a:r>
              <a:rPr lang="en-US" sz="3600" err="1">
                <a:solidFill>
                  <a:schemeClr val="bg1"/>
                </a:solidFill>
                <a:latin typeface="Arial"/>
                <a:ea typeface="+mn-lt"/>
                <a:cs typeface="+mn-lt"/>
              </a:rPr>
              <a:t>conexiones</a:t>
            </a:r>
            <a:r>
              <a:rPr lang="en-US" sz="3600">
                <a:solidFill>
                  <a:schemeClr val="bg1"/>
                </a:solidFill>
                <a:latin typeface="Arial"/>
                <a:ea typeface="+mn-lt"/>
                <a:cs typeface="+mn-lt"/>
              </a:rPr>
              <a:t>.</a:t>
            </a:r>
            <a:endParaRPr lang="en-US">
              <a:solidFill>
                <a:schemeClr val="bg1"/>
              </a:solidFill>
              <a:latin typeface="Arial"/>
              <a:ea typeface="+mn-lt"/>
              <a:cs typeface="+mn-lt"/>
            </a:endParaRPr>
          </a:p>
          <a:p>
            <a:endParaRPr lang="en-US" sz="3600" b="1">
              <a:solidFill>
                <a:schemeClr val="bg1"/>
              </a:solidFill>
              <a:latin typeface="Arial"/>
              <a:ea typeface="Calibri"/>
              <a:cs typeface="Calibri"/>
            </a:endParaRPr>
          </a:p>
          <a:p>
            <a:endParaRPr lang="en-US" sz="3600" b="1">
              <a:solidFill>
                <a:schemeClr val="bg1"/>
              </a:solidFill>
              <a:latin typeface="Arial"/>
              <a:ea typeface="Calibri"/>
              <a:cs typeface="Calibri"/>
            </a:endParaRPr>
          </a:p>
        </p:txBody>
      </p:sp>
    </p:spTree>
    <p:extLst>
      <p:ext uri="{BB962C8B-B14F-4D97-AF65-F5344CB8AC3E}">
        <p14:creationId xmlns:p14="http://schemas.microsoft.com/office/powerpoint/2010/main" val="2177876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18" name="TextBox 15">
            <a:extLst>
              <a:ext uri="{FF2B5EF4-FFF2-40B4-BE49-F238E27FC236}">
                <a16:creationId xmlns:a16="http://schemas.microsoft.com/office/drawing/2014/main" id="{A0B5BCA9-62CE-6DA8-5DD4-590991CD1B07}"/>
              </a:ext>
            </a:extLst>
          </p:cNvPr>
          <p:cNvSpPr txBox="1"/>
          <p:nvPr/>
        </p:nvSpPr>
        <p:spPr>
          <a:xfrm>
            <a:off x="6854463" y="1714643"/>
            <a:ext cx="7911006" cy="25853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sz="5400" u="sng">
              <a:latin typeface="Arial"/>
              <a:cs typeface="Arial"/>
            </a:endParaRPr>
          </a:p>
          <a:p>
            <a:r>
              <a:rPr lang="en-US" sz="5400" b="1" u="sng" err="1">
                <a:solidFill>
                  <a:srgbClr val="FFFFFF"/>
                </a:solidFill>
                <a:latin typeface="Arial"/>
                <a:ea typeface="+mn-lt"/>
                <a:cs typeface="+mn-lt"/>
              </a:rPr>
              <a:t>Rendimiento</a:t>
            </a:r>
            <a:r>
              <a:rPr lang="en-US" sz="5400" b="1" u="sng">
                <a:solidFill>
                  <a:srgbClr val="FFFFFF"/>
                </a:solidFill>
                <a:latin typeface="Arial"/>
                <a:ea typeface="+mn-lt"/>
                <a:cs typeface="+mn-lt"/>
              </a:rPr>
              <a:t> general</a:t>
            </a:r>
            <a:endParaRPr lang="en-US" sz="5400" b="1" u="sng">
              <a:latin typeface="Arial"/>
              <a:cs typeface="Arial"/>
            </a:endParaRPr>
          </a:p>
          <a:p>
            <a:endParaRPr lang="en-US" sz="6000" b="1">
              <a:solidFill>
                <a:srgbClr val="FFFFFF"/>
              </a:solidFill>
              <a:latin typeface="Arial"/>
              <a:ea typeface="Calibri"/>
              <a:cs typeface="Calibri"/>
            </a:endParaRPr>
          </a:p>
        </p:txBody>
      </p:sp>
      <p:sp>
        <p:nvSpPr>
          <p:cNvPr id="20" name="Freeform 3">
            <a:extLst>
              <a:ext uri="{FF2B5EF4-FFF2-40B4-BE49-F238E27FC236}">
                <a16:creationId xmlns:a16="http://schemas.microsoft.com/office/drawing/2014/main" id="{0A72DCC3-690A-2EA8-DEA7-0F5478F84779}"/>
              </a:ext>
            </a:extLst>
          </p:cNvPr>
          <p:cNvSpPr/>
          <p:nvPr/>
        </p:nvSpPr>
        <p:spPr>
          <a:xfrm>
            <a:off x="-176853" y="17648"/>
            <a:ext cx="7064111" cy="4198744"/>
          </a:xfrm>
          <a:custGeom>
            <a:avLst/>
            <a:gdLst/>
            <a:ahLst/>
            <a:cxnLst/>
            <a:rect l="l" t="t" r="r" b="b"/>
            <a:pathLst>
              <a:path w="7064111" h="4198744">
                <a:moveTo>
                  <a:pt x="0" y="0"/>
                </a:moveTo>
                <a:lnTo>
                  <a:pt x="7064111" y="0"/>
                </a:lnTo>
                <a:lnTo>
                  <a:pt x="7064111" y="4198744"/>
                </a:lnTo>
                <a:lnTo>
                  <a:pt x="0" y="4198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a:extLst>
              <a:ext uri="{FF2B5EF4-FFF2-40B4-BE49-F238E27FC236}">
                <a16:creationId xmlns:a16="http://schemas.microsoft.com/office/drawing/2014/main" id="{AF3511A2-79D9-5072-936B-B2DDBB434627}"/>
              </a:ext>
            </a:extLst>
          </p:cNvPr>
          <p:cNvSpPr txBox="1"/>
          <p:nvPr/>
        </p:nvSpPr>
        <p:spPr>
          <a:xfrm>
            <a:off x="492482" y="4216303"/>
            <a:ext cx="16321763" cy="553997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bg1"/>
                </a:solidFill>
                <a:latin typeface="Arial"/>
                <a:ea typeface="+mn-lt"/>
                <a:cs typeface="+mn-lt"/>
              </a:rPr>
              <a:t>Los </a:t>
            </a:r>
            <a:r>
              <a:rPr lang="en-US" sz="3600" b="1" err="1">
                <a:solidFill>
                  <a:schemeClr val="bg1"/>
                </a:solidFill>
                <a:latin typeface="Arial"/>
                <a:ea typeface="+mn-lt"/>
                <a:cs typeface="+mn-lt"/>
              </a:rPr>
              <a:t>tiempos</a:t>
            </a:r>
            <a:r>
              <a:rPr lang="en-US" sz="3600" b="1">
                <a:solidFill>
                  <a:schemeClr val="bg1"/>
                </a:solidFill>
                <a:latin typeface="Arial"/>
                <a:ea typeface="+mn-lt"/>
                <a:cs typeface="+mn-lt"/>
              </a:rPr>
              <a:t> de </a:t>
            </a:r>
            <a:r>
              <a:rPr lang="en-US" sz="3600" b="1" err="1">
                <a:solidFill>
                  <a:schemeClr val="bg1"/>
                </a:solidFill>
                <a:latin typeface="Arial"/>
                <a:ea typeface="+mn-lt"/>
                <a:cs typeface="+mn-lt"/>
              </a:rPr>
              <a:t>vencimiento</a:t>
            </a:r>
            <a:r>
              <a:rPr lang="en-US" sz="3600" b="1">
                <a:solidFill>
                  <a:schemeClr val="bg1"/>
                </a:solidFill>
                <a:latin typeface="Arial"/>
                <a:ea typeface="+mn-lt"/>
                <a:cs typeface="+mn-lt"/>
              </a:rPr>
              <a:t> </a:t>
            </a:r>
            <a:r>
              <a:rPr lang="en-US" sz="3600" b="1" err="1">
                <a:solidFill>
                  <a:schemeClr val="bg1"/>
                </a:solidFill>
                <a:latin typeface="Arial"/>
                <a:ea typeface="+mn-lt"/>
                <a:cs typeface="+mn-lt"/>
              </a:rPr>
              <a:t>deben</a:t>
            </a:r>
            <a:r>
              <a:rPr lang="en-US" sz="3600" b="1">
                <a:solidFill>
                  <a:schemeClr val="bg1"/>
                </a:solidFill>
                <a:latin typeface="Arial"/>
                <a:ea typeface="+mn-lt"/>
                <a:cs typeface="+mn-lt"/>
              </a:rPr>
              <a:t> ser </a:t>
            </a:r>
            <a:r>
              <a:rPr lang="en-US" sz="3600" b="1" err="1">
                <a:solidFill>
                  <a:schemeClr val="bg1"/>
                </a:solidFill>
                <a:latin typeface="Arial"/>
                <a:ea typeface="+mn-lt"/>
                <a:cs typeface="+mn-lt"/>
              </a:rPr>
              <a:t>precisos</a:t>
            </a:r>
            <a:endParaRPr lang="es-ES" b="1" err="1">
              <a:solidFill>
                <a:schemeClr val="bg1"/>
              </a:solidFill>
              <a:latin typeface="Arial"/>
              <a:cs typeface="Arial"/>
            </a:endParaRPr>
          </a:p>
          <a:p>
            <a:endParaRPr lang="en-US" sz="3600" b="1">
              <a:solidFill>
                <a:schemeClr val="bg1"/>
              </a:solidFill>
              <a:latin typeface="Arial"/>
              <a:ea typeface="+mn-lt"/>
              <a:cs typeface="+mn-lt"/>
            </a:endParaRPr>
          </a:p>
          <a:p>
            <a:r>
              <a:rPr lang="en-US" sz="3600">
                <a:solidFill>
                  <a:schemeClr val="bg1"/>
                </a:solidFill>
                <a:latin typeface="Arial"/>
                <a:ea typeface="+mn-lt"/>
                <a:cs typeface="+mn-lt"/>
              </a:rPr>
              <a:t>Memcached </a:t>
            </a:r>
            <a:r>
              <a:rPr lang="en-US" sz="3600" err="1">
                <a:solidFill>
                  <a:schemeClr val="bg1"/>
                </a:solidFill>
                <a:latin typeface="Arial"/>
                <a:ea typeface="+mn-lt"/>
                <a:cs typeface="+mn-lt"/>
              </a:rPr>
              <a:t>intenta</a:t>
            </a:r>
            <a:r>
              <a:rPr lang="en-US" sz="3600">
                <a:solidFill>
                  <a:schemeClr val="bg1"/>
                </a:solidFill>
                <a:latin typeface="Arial"/>
                <a:ea typeface="+mn-lt"/>
                <a:cs typeface="+mn-lt"/>
              </a:rPr>
              <a:t> </a:t>
            </a:r>
            <a:r>
              <a:rPr lang="en-US" sz="3600" err="1">
                <a:solidFill>
                  <a:schemeClr val="bg1"/>
                </a:solidFill>
                <a:latin typeface="Arial"/>
                <a:ea typeface="+mn-lt"/>
                <a:cs typeface="+mn-lt"/>
              </a:rPr>
              <a:t>hacer</a:t>
            </a:r>
            <a:r>
              <a:rPr lang="en-US" sz="3600">
                <a:solidFill>
                  <a:schemeClr val="bg1"/>
                </a:solidFill>
                <a:latin typeface="Arial"/>
                <a:ea typeface="+mn-lt"/>
                <a:cs typeface="+mn-lt"/>
              </a:rPr>
              <a:t> </a:t>
            </a:r>
            <a:r>
              <a:rPr lang="en-US" sz="3600" err="1">
                <a:solidFill>
                  <a:schemeClr val="bg1"/>
                </a:solidFill>
                <a:latin typeface="Arial"/>
                <a:ea typeface="+mn-lt"/>
                <a:cs typeface="+mn-lt"/>
              </a:rPr>
              <a:t>caducar</a:t>
            </a:r>
            <a:r>
              <a:rPr lang="en-US" sz="3600">
                <a:solidFill>
                  <a:schemeClr val="bg1"/>
                </a:solidFill>
                <a:latin typeface="Arial"/>
                <a:ea typeface="+mn-lt"/>
                <a:cs typeface="+mn-lt"/>
              </a:rPr>
              <a:t> </a:t>
            </a:r>
            <a:r>
              <a:rPr lang="en-US" sz="3600" err="1">
                <a:solidFill>
                  <a:schemeClr val="bg1"/>
                </a:solidFill>
                <a:latin typeface="Arial"/>
                <a:ea typeface="+mn-lt"/>
                <a:cs typeface="+mn-lt"/>
              </a:rPr>
              <a:t>los</a:t>
            </a:r>
            <a:r>
              <a:rPr lang="en-US" sz="3600">
                <a:solidFill>
                  <a:schemeClr val="bg1"/>
                </a:solidFill>
                <a:latin typeface="Arial"/>
                <a:ea typeface="+mn-lt"/>
                <a:cs typeface="+mn-lt"/>
              </a:rPr>
              <a:t> </a:t>
            </a:r>
            <a:r>
              <a:rPr lang="en-US" sz="3600" err="1">
                <a:solidFill>
                  <a:schemeClr val="bg1"/>
                </a:solidFill>
                <a:latin typeface="Arial"/>
                <a:ea typeface="+mn-lt"/>
                <a:cs typeface="+mn-lt"/>
              </a:rPr>
              <a:t>elementos</a:t>
            </a:r>
            <a:r>
              <a:rPr lang="en-US" sz="3600">
                <a:solidFill>
                  <a:schemeClr val="bg1"/>
                </a:solidFill>
                <a:latin typeface="Arial"/>
                <a:ea typeface="+mn-lt"/>
                <a:cs typeface="+mn-lt"/>
              </a:rPr>
              <a:t> </a:t>
            </a:r>
            <a:r>
              <a:rPr lang="en-US" sz="3600" err="1">
                <a:solidFill>
                  <a:schemeClr val="bg1"/>
                </a:solidFill>
                <a:latin typeface="Arial"/>
                <a:ea typeface="+mn-lt"/>
                <a:cs typeface="+mn-lt"/>
              </a:rPr>
              <a:t>cuando</a:t>
            </a:r>
            <a:r>
              <a:rPr lang="en-US" sz="3600">
                <a:solidFill>
                  <a:schemeClr val="bg1"/>
                </a:solidFill>
                <a:latin typeface="Arial"/>
                <a:ea typeface="+mn-lt"/>
                <a:cs typeface="+mn-lt"/>
              </a:rPr>
              <a:t> </a:t>
            </a:r>
            <a:r>
              <a:rPr lang="en-US" sz="3600" err="1">
                <a:solidFill>
                  <a:schemeClr val="bg1"/>
                </a:solidFill>
                <a:latin typeface="Arial"/>
                <a:ea typeface="+mn-lt"/>
                <a:cs typeface="+mn-lt"/>
              </a:rPr>
              <a:t>usted</a:t>
            </a:r>
            <a:r>
              <a:rPr lang="en-US" sz="3600">
                <a:solidFill>
                  <a:schemeClr val="bg1"/>
                </a:solidFill>
                <a:latin typeface="Arial"/>
                <a:ea typeface="+mn-lt"/>
                <a:cs typeface="+mn-lt"/>
              </a:rPr>
              <a:t> se lo indica. Para </a:t>
            </a:r>
            <a:r>
              <a:rPr lang="en-US" sz="3600" err="1">
                <a:solidFill>
                  <a:schemeClr val="bg1"/>
                </a:solidFill>
                <a:latin typeface="Arial"/>
                <a:ea typeface="+mn-lt"/>
                <a:cs typeface="+mn-lt"/>
              </a:rPr>
              <a:t>evitar</a:t>
            </a:r>
            <a:r>
              <a:rPr lang="en-US" sz="3600">
                <a:solidFill>
                  <a:schemeClr val="bg1"/>
                </a:solidFill>
                <a:latin typeface="Arial"/>
                <a:ea typeface="+mn-lt"/>
                <a:cs typeface="+mn-lt"/>
              </a:rPr>
              <a:t> que </a:t>
            </a:r>
            <a:r>
              <a:rPr lang="en-US" sz="3600" err="1">
                <a:solidFill>
                  <a:schemeClr val="bg1"/>
                </a:solidFill>
                <a:latin typeface="Arial"/>
                <a:ea typeface="+mn-lt"/>
                <a:cs typeface="+mn-lt"/>
              </a:rPr>
              <a:t>el</a:t>
            </a:r>
            <a:r>
              <a:rPr lang="en-US" sz="3600">
                <a:solidFill>
                  <a:schemeClr val="bg1"/>
                </a:solidFill>
                <a:latin typeface="Arial"/>
                <a:ea typeface="+mn-lt"/>
                <a:cs typeface="+mn-lt"/>
              </a:rPr>
              <a:t> </a:t>
            </a:r>
            <a:r>
              <a:rPr lang="en-US" sz="3600" err="1">
                <a:solidFill>
                  <a:schemeClr val="bg1"/>
                </a:solidFill>
                <a:latin typeface="Arial"/>
                <a:ea typeface="+mn-lt"/>
                <a:cs typeface="+mn-lt"/>
              </a:rPr>
              <a:t>reloj</a:t>
            </a:r>
            <a:r>
              <a:rPr lang="en-US" sz="3600">
                <a:solidFill>
                  <a:schemeClr val="bg1"/>
                </a:solidFill>
                <a:latin typeface="Arial"/>
                <a:ea typeface="+mn-lt"/>
                <a:cs typeface="+mn-lt"/>
              </a:rPr>
              <a:t> </a:t>
            </a:r>
            <a:r>
              <a:rPr lang="en-US" sz="3600" err="1">
                <a:solidFill>
                  <a:schemeClr val="bg1"/>
                </a:solidFill>
                <a:latin typeface="Arial"/>
                <a:ea typeface="+mn-lt"/>
                <a:cs typeface="+mn-lt"/>
              </a:rPr>
              <a:t>suba</a:t>
            </a:r>
            <a:r>
              <a:rPr lang="en-US" sz="3600">
                <a:solidFill>
                  <a:schemeClr val="bg1"/>
                </a:solidFill>
                <a:latin typeface="Arial"/>
                <a:ea typeface="+mn-lt"/>
                <a:cs typeface="+mn-lt"/>
              </a:rPr>
              <a:t> </a:t>
            </a:r>
            <a:r>
              <a:rPr lang="en-US" sz="3600" err="1">
                <a:solidFill>
                  <a:schemeClr val="bg1"/>
                </a:solidFill>
                <a:latin typeface="Arial"/>
                <a:ea typeface="+mn-lt"/>
                <a:cs typeface="+mn-lt"/>
              </a:rPr>
              <a:t>constantemente</a:t>
            </a:r>
            <a:r>
              <a:rPr lang="en-US" sz="3600">
                <a:solidFill>
                  <a:schemeClr val="bg1"/>
                </a:solidFill>
                <a:latin typeface="Arial"/>
                <a:ea typeface="+mn-lt"/>
                <a:cs typeface="+mn-lt"/>
              </a:rPr>
              <a:t>, </a:t>
            </a:r>
            <a:r>
              <a:rPr lang="en-US" sz="3600" err="1">
                <a:solidFill>
                  <a:schemeClr val="bg1"/>
                </a:solidFill>
                <a:latin typeface="Arial"/>
                <a:ea typeface="+mn-lt"/>
                <a:cs typeface="+mn-lt"/>
              </a:rPr>
              <a:t>actualiza</a:t>
            </a:r>
            <a:r>
              <a:rPr lang="en-US" sz="3600">
                <a:solidFill>
                  <a:schemeClr val="bg1"/>
                </a:solidFill>
                <a:latin typeface="Arial"/>
                <a:ea typeface="+mn-lt"/>
                <a:cs typeface="+mn-lt"/>
              </a:rPr>
              <a:t> un valor del </a:t>
            </a:r>
            <a:r>
              <a:rPr lang="en-US" sz="3600" err="1">
                <a:solidFill>
                  <a:schemeClr val="bg1"/>
                </a:solidFill>
                <a:latin typeface="Arial"/>
                <a:ea typeface="+mn-lt"/>
                <a:cs typeface="+mn-lt"/>
              </a:rPr>
              <a:t>reloj</a:t>
            </a:r>
            <a:r>
              <a:rPr lang="en-US" sz="3600">
                <a:solidFill>
                  <a:schemeClr val="bg1"/>
                </a:solidFill>
                <a:latin typeface="Arial"/>
                <a:ea typeface="+mn-lt"/>
                <a:cs typeface="+mn-lt"/>
              </a:rPr>
              <a:t> </a:t>
            </a:r>
            <a:r>
              <a:rPr lang="en-US" sz="3600" err="1">
                <a:solidFill>
                  <a:schemeClr val="bg1"/>
                </a:solidFill>
                <a:latin typeface="Arial"/>
                <a:ea typeface="+mn-lt"/>
                <a:cs typeface="+mn-lt"/>
              </a:rPr>
              <a:t>interno</a:t>
            </a:r>
            <a:r>
              <a:rPr lang="en-US" sz="3600">
                <a:solidFill>
                  <a:schemeClr val="bg1"/>
                </a:solidFill>
                <a:latin typeface="Arial"/>
                <a:ea typeface="+mn-lt"/>
                <a:cs typeface="+mn-lt"/>
              </a:rPr>
              <a:t> </a:t>
            </a:r>
            <a:r>
              <a:rPr lang="en-US" sz="3600" err="1">
                <a:solidFill>
                  <a:schemeClr val="bg1"/>
                </a:solidFill>
                <a:latin typeface="Arial"/>
                <a:ea typeface="+mn-lt"/>
                <a:cs typeface="+mn-lt"/>
              </a:rPr>
              <a:t>cada</a:t>
            </a:r>
            <a:r>
              <a:rPr lang="en-US" sz="3600">
                <a:solidFill>
                  <a:schemeClr val="bg1"/>
                </a:solidFill>
                <a:latin typeface="Arial"/>
                <a:ea typeface="+mn-lt"/>
                <a:cs typeface="+mn-lt"/>
              </a:rPr>
              <a:t> </a:t>
            </a:r>
            <a:r>
              <a:rPr lang="en-US" sz="3600" err="1">
                <a:solidFill>
                  <a:schemeClr val="bg1"/>
                </a:solidFill>
                <a:latin typeface="Arial"/>
                <a:ea typeface="+mn-lt"/>
                <a:cs typeface="+mn-lt"/>
              </a:rPr>
              <a:t>segundo</a:t>
            </a:r>
            <a:r>
              <a:rPr lang="en-US" sz="3600">
                <a:solidFill>
                  <a:schemeClr val="bg1"/>
                </a:solidFill>
                <a:latin typeface="Arial"/>
                <a:ea typeface="+mn-lt"/>
                <a:cs typeface="+mn-lt"/>
              </a:rPr>
              <a:t>. Esto </a:t>
            </a:r>
            <a:r>
              <a:rPr lang="en-US" sz="3600" err="1">
                <a:solidFill>
                  <a:schemeClr val="bg1"/>
                </a:solidFill>
                <a:latin typeface="Arial"/>
                <a:ea typeface="+mn-lt"/>
                <a:cs typeface="+mn-lt"/>
              </a:rPr>
              <a:t>significa</a:t>
            </a:r>
            <a:r>
              <a:rPr lang="en-US" sz="3600">
                <a:solidFill>
                  <a:schemeClr val="bg1"/>
                </a:solidFill>
                <a:latin typeface="Arial"/>
                <a:ea typeface="+mn-lt"/>
                <a:cs typeface="+mn-lt"/>
              </a:rPr>
              <a:t> que sus </a:t>
            </a:r>
            <a:r>
              <a:rPr lang="en-US" sz="3600" err="1">
                <a:solidFill>
                  <a:schemeClr val="bg1"/>
                </a:solidFill>
                <a:latin typeface="Arial"/>
                <a:ea typeface="+mn-lt"/>
                <a:cs typeface="+mn-lt"/>
              </a:rPr>
              <a:t>tiempos</a:t>
            </a:r>
            <a:r>
              <a:rPr lang="en-US" sz="3600">
                <a:solidFill>
                  <a:schemeClr val="bg1"/>
                </a:solidFill>
                <a:latin typeface="Arial"/>
                <a:ea typeface="+mn-lt"/>
                <a:cs typeface="+mn-lt"/>
              </a:rPr>
              <a:t> de </a:t>
            </a:r>
            <a:r>
              <a:rPr lang="en-US" sz="3600" err="1">
                <a:solidFill>
                  <a:schemeClr val="bg1"/>
                </a:solidFill>
                <a:latin typeface="Arial"/>
                <a:ea typeface="+mn-lt"/>
                <a:cs typeface="+mn-lt"/>
              </a:rPr>
              <a:t>vencimiento</a:t>
            </a:r>
            <a:r>
              <a:rPr lang="en-US" sz="3600">
                <a:solidFill>
                  <a:schemeClr val="bg1"/>
                </a:solidFill>
                <a:latin typeface="Arial"/>
                <a:ea typeface="+mn-lt"/>
                <a:cs typeface="+mn-lt"/>
              </a:rPr>
              <a:t> </a:t>
            </a:r>
            <a:r>
              <a:rPr lang="en-US" sz="3600" err="1">
                <a:solidFill>
                  <a:schemeClr val="bg1"/>
                </a:solidFill>
                <a:latin typeface="Arial"/>
                <a:ea typeface="+mn-lt"/>
                <a:cs typeface="+mn-lt"/>
              </a:rPr>
              <a:t>deben</a:t>
            </a:r>
            <a:r>
              <a:rPr lang="en-US" sz="3600">
                <a:solidFill>
                  <a:schemeClr val="bg1"/>
                </a:solidFill>
                <a:latin typeface="Arial"/>
                <a:ea typeface="+mn-lt"/>
                <a:cs typeface="+mn-lt"/>
              </a:rPr>
              <a:t> ser </a:t>
            </a:r>
            <a:r>
              <a:rPr lang="en-US" sz="3600" err="1">
                <a:solidFill>
                  <a:schemeClr val="bg1"/>
                </a:solidFill>
                <a:latin typeface="Arial"/>
                <a:ea typeface="+mn-lt"/>
                <a:cs typeface="+mn-lt"/>
              </a:rPr>
              <a:t>precisos</a:t>
            </a:r>
            <a:r>
              <a:rPr lang="en-US" sz="3600">
                <a:solidFill>
                  <a:schemeClr val="bg1"/>
                </a:solidFill>
                <a:latin typeface="Arial"/>
                <a:ea typeface="+mn-lt"/>
                <a:cs typeface="+mn-lt"/>
              </a:rPr>
              <a:t> hasta </a:t>
            </a:r>
            <a:r>
              <a:rPr lang="en-US" sz="3600" err="1">
                <a:solidFill>
                  <a:schemeClr val="bg1"/>
                </a:solidFill>
                <a:latin typeface="Arial"/>
                <a:ea typeface="+mn-lt"/>
                <a:cs typeface="+mn-lt"/>
              </a:rPr>
              <a:t>el</a:t>
            </a:r>
            <a:r>
              <a:rPr lang="en-US" sz="3600">
                <a:solidFill>
                  <a:schemeClr val="bg1"/>
                </a:solidFill>
                <a:latin typeface="Arial"/>
                <a:ea typeface="+mn-lt"/>
                <a:cs typeface="+mn-lt"/>
              </a:rPr>
              <a:t> </a:t>
            </a:r>
            <a:r>
              <a:rPr lang="en-US" sz="3600" err="1">
                <a:solidFill>
                  <a:schemeClr val="bg1"/>
                </a:solidFill>
                <a:latin typeface="Arial"/>
                <a:ea typeface="+mn-lt"/>
                <a:cs typeface="+mn-lt"/>
              </a:rPr>
              <a:t>segundo</a:t>
            </a:r>
            <a:r>
              <a:rPr lang="en-US" sz="3600">
                <a:solidFill>
                  <a:schemeClr val="bg1"/>
                </a:solidFill>
                <a:latin typeface="Arial"/>
                <a:ea typeface="+mn-lt"/>
                <a:cs typeface="+mn-lt"/>
              </a:rPr>
              <a:t> </a:t>
            </a:r>
            <a:r>
              <a:rPr lang="en-US" sz="3600" err="1">
                <a:solidFill>
                  <a:schemeClr val="bg1"/>
                </a:solidFill>
                <a:latin typeface="Arial"/>
                <a:ea typeface="+mn-lt"/>
                <a:cs typeface="+mn-lt"/>
              </a:rPr>
              <a:t>más</a:t>
            </a:r>
            <a:r>
              <a:rPr lang="en-US" sz="3600">
                <a:solidFill>
                  <a:schemeClr val="bg1"/>
                </a:solidFill>
                <a:latin typeface="Arial"/>
                <a:ea typeface="+mn-lt"/>
                <a:cs typeface="+mn-lt"/>
              </a:rPr>
              <a:t> </a:t>
            </a:r>
            <a:r>
              <a:rPr lang="en-US" sz="3600" err="1">
                <a:solidFill>
                  <a:schemeClr val="bg1"/>
                </a:solidFill>
                <a:latin typeface="Arial"/>
                <a:ea typeface="+mn-lt"/>
                <a:cs typeface="+mn-lt"/>
              </a:rPr>
              <a:t>cercano</a:t>
            </a:r>
            <a:r>
              <a:rPr lang="en-US" sz="3600">
                <a:solidFill>
                  <a:schemeClr val="bg1"/>
                </a:solidFill>
                <a:latin typeface="Arial"/>
                <a:ea typeface="+mn-lt"/>
                <a:cs typeface="+mn-lt"/>
              </a:rPr>
              <a:t>. Por lo tanto, un </a:t>
            </a:r>
            <a:r>
              <a:rPr lang="en-US" sz="3600" err="1">
                <a:solidFill>
                  <a:schemeClr val="bg1"/>
                </a:solidFill>
                <a:latin typeface="Arial"/>
                <a:ea typeface="+mn-lt"/>
                <a:cs typeface="+mn-lt"/>
              </a:rPr>
              <a:t>vencimiento</a:t>
            </a:r>
            <a:r>
              <a:rPr lang="en-US" sz="3600">
                <a:solidFill>
                  <a:schemeClr val="bg1"/>
                </a:solidFill>
                <a:latin typeface="Arial"/>
                <a:ea typeface="+mn-lt"/>
                <a:cs typeface="+mn-lt"/>
              </a:rPr>
              <a:t> </a:t>
            </a:r>
            <a:r>
              <a:rPr lang="en-US" sz="3600" err="1">
                <a:solidFill>
                  <a:schemeClr val="bg1"/>
                </a:solidFill>
                <a:latin typeface="Arial"/>
                <a:ea typeface="+mn-lt"/>
                <a:cs typeface="+mn-lt"/>
              </a:rPr>
              <a:t>puede</a:t>
            </a:r>
            <a:r>
              <a:rPr lang="en-US" sz="3600">
                <a:solidFill>
                  <a:schemeClr val="bg1"/>
                </a:solidFill>
                <a:latin typeface="Arial"/>
                <a:ea typeface="+mn-lt"/>
                <a:cs typeface="+mn-lt"/>
              </a:rPr>
              <a:t> ser un </a:t>
            </a:r>
            <a:r>
              <a:rPr lang="en-US" sz="3600" err="1">
                <a:solidFill>
                  <a:schemeClr val="bg1"/>
                </a:solidFill>
                <a:latin typeface="Arial"/>
                <a:ea typeface="+mn-lt"/>
                <a:cs typeface="+mn-lt"/>
              </a:rPr>
              <a:t>segundo</a:t>
            </a:r>
            <a:r>
              <a:rPr lang="en-US" sz="3600">
                <a:solidFill>
                  <a:schemeClr val="bg1"/>
                </a:solidFill>
                <a:latin typeface="Arial"/>
                <a:ea typeface="+mn-lt"/>
                <a:cs typeface="+mn-lt"/>
              </a:rPr>
              <a:t> antes o un </a:t>
            </a:r>
            <a:r>
              <a:rPr lang="en-US" sz="3600" err="1">
                <a:solidFill>
                  <a:schemeClr val="bg1"/>
                </a:solidFill>
                <a:latin typeface="Arial"/>
                <a:ea typeface="+mn-lt"/>
                <a:cs typeface="+mn-lt"/>
              </a:rPr>
              <a:t>segundo</a:t>
            </a:r>
            <a:r>
              <a:rPr lang="en-US" sz="3600">
                <a:solidFill>
                  <a:schemeClr val="bg1"/>
                </a:solidFill>
                <a:latin typeface="Arial"/>
                <a:ea typeface="+mn-lt"/>
                <a:cs typeface="+mn-lt"/>
              </a:rPr>
              <a:t> </a:t>
            </a:r>
            <a:r>
              <a:rPr lang="en-US" sz="3600" err="1">
                <a:solidFill>
                  <a:schemeClr val="bg1"/>
                </a:solidFill>
                <a:latin typeface="Arial"/>
                <a:ea typeface="+mn-lt"/>
                <a:cs typeface="+mn-lt"/>
              </a:rPr>
              <a:t>tarde</a:t>
            </a:r>
            <a:r>
              <a:rPr lang="en-US" sz="3600">
                <a:solidFill>
                  <a:schemeClr val="bg1"/>
                </a:solidFill>
                <a:latin typeface="Arial"/>
                <a:ea typeface="+mn-lt"/>
                <a:cs typeface="+mn-lt"/>
              </a:rPr>
              <a:t>, </a:t>
            </a:r>
            <a:r>
              <a:rPr lang="en-US" sz="3600" err="1">
                <a:solidFill>
                  <a:schemeClr val="bg1"/>
                </a:solidFill>
                <a:latin typeface="Arial"/>
                <a:ea typeface="+mn-lt"/>
                <a:cs typeface="+mn-lt"/>
              </a:rPr>
              <a:t>pero</a:t>
            </a:r>
            <a:r>
              <a:rPr lang="en-US" sz="3600">
                <a:solidFill>
                  <a:schemeClr val="bg1"/>
                </a:solidFill>
                <a:latin typeface="Arial"/>
                <a:ea typeface="+mn-lt"/>
                <a:cs typeface="+mn-lt"/>
              </a:rPr>
              <a:t> no </a:t>
            </a:r>
            <a:r>
              <a:rPr lang="en-US" sz="3600" err="1">
                <a:solidFill>
                  <a:schemeClr val="bg1"/>
                </a:solidFill>
                <a:latin typeface="Arial"/>
                <a:ea typeface="+mn-lt"/>
                <a:cs typeface="+mn-lt"/>
              </a:rPr>
              <a:t>debe</a:t>
            </a:r>
            <a:r>
              <a:rPr lang="en-US" sz="3600">
                <a:solidFill>
                  <a:schemeClr val="bg1"/>
                </a:solidFill>
                <a:latin typeface="Arial"/>
                <a:ea typeface="+mn-lt"/>
                <a:cs typeface="+mn-lt"/>
              </a:rPr>
              <a:t> </a:t>
            </a:r>
            <a:r>
              <a:rPr lang="en-US" sz="3600" err="1">
                <a:solidFill>
                  <a:schemeClr val="bg1"/>
                </a:solidFill>
                <a:latin typeface="Arial"/>
                <a:ea typeface="+mn-lt"/>
                <a:cs typeface="+mn-lt"/>
              </a:rPr>
              <a:t>vacilar</a:t>
            </a:r>
            <a:r>
              <a:rPr lang="en-US" sz="3600">
                <a:solidFill>
                  <a:schemeClr val="bg1"/>
                </a:solidFill>
                <a:latin typeface="Arial"/>
                <a:ea typeface="+mn-lt"/>
                <a:cs typeface="+mn-lt"/>
              </a:rPr>
              <a:t> </a:t>
            </a:r>
            <a:r>
              <a:rPr lang="en-US" sz="3600" err="1">
                <a:solidFill>
                  <a:schemeClr val="bg1"/>
                </a:solidFill>
                <a:latin typeface="Arial"/>
                <a:ea typeface="+mn-lt"/>
                <a:cs typeface="+mn-lt"/>
              </a:rPr>
              <a:t>más</a:t>
            </a:r>
            <a:r>
              <a:rPr lang="en-US" sz="3600">
                <a:solidFill>
                  <a:schemeClr val="bg1"/>
                </a:solidFill>
                <a:latin typeface="Arial"/>
                <a:ea typeface="+mn-lt"/>
                <a:cs typeface="+mn-lt"/>
              </a:rPr>
              <a:t> </a:t>
            </a:r>
            <a:r>
              <a:rPr lang="en-US" sz="3600" err="1">
                <a:solidFill>
                  <a:schemeClr val="bg1"/>
                </a:solidFill>
                <a:latin typeface="Arial"/>
                <a:ea typeface="+mn-lt"/>
                <a:cs typeface="+mn-lt"/>
              </a:rPr>
              <a:t>allá</a:t>
            </a:r>
            <a:r>
              <a:rPr lang="en-US" sz="3600">
                <a:solidFill>
                  <a:schemeClr val="bg1"/>
                </a:solidFill>
                <a:latin typeface="Arial"/>
                <a:ea typeface="+mn-lt"/>
                <a:cs typeface="+mn-lt"/>
              </a:rPr>
              <a:t> de </a:t>
            </a:r>
            <a:r>
              <a:rPr lang="en-US" sz="3600" err="1">
                <a:solidFill>
                  <a:schemeClr val="bg1"/>
                </a:solidFill>
                <a:latin typeface="Arial"/>
                <a:ea typeface="+mn-lt"/>
                <a:cs typeface="+mn-lt"/>
              </a:rPr>
              <a:t>eso</a:t>
            </a:r>
            <a:r>
              <a:rPr lang="en-US" sz="3600">
                <a:solidFill>
                  <a:schemeClr val="bg1"/>
                </a:solidFill>
                <a:latin typeface="Arial"/>
                <a:ea typeface="+mn-lt"/>
                <a:cs typeface="+mn-lt"/>
              </a:rPr>
              <a:t>.</a:t>
            </a:r>
            <a:endParaRPr lang="en-US">
              <a:solidFill>
                <a:schemeClr val="bg1"/>
              </a:solidFill>
              <a:latin typeface="Arial"/>
              <a:ea typeface="+mn-lt"/>
              <a:cs typeface="+mn-lt"/>
            </a:endParaRPr>
          </a:p>
          <a:p>
            <a:endParaRPr lang="en-US" sz="3600" b="1">
              <a:solidFill>
                <a:schemeClr val="bg1"/>
              </a:solidFill>
              <a:latin typeface="Arial"/>
              <a:ea typeface="+mn-lt"/>
              <a:cs typeface="+mn-lt"/>
            </a:endParaRPr>
          </a:p>
          <a:p>
            <a:endParaRPr lang="en-US" sz="3600" b="1">
              <a:solidFill>
                <a:schemeClr val="bg1"/>
              </a:solidFill>
              <a:latin typeface="Arial"/>
              <a:ea typeface="Calibri"/>
              <a:cs typeface="Calibri"/>
            </a:endParaRPr>
          </a:p>
          <a:p>
            <a:endParaRPr lang="en-US" sz="3600" b="1">
              <a:solidFill>
                <a:schemeClr val="bg1"/>
              </a:solidFill>
              <a:latin typeface="Arial"/>
              <a:ea typeface="Calibri"/>
              <a:cs typeface="Calibri"/>
            </a:endParaRPr>
          </a:p>
        </p:txBody>
      </p:sp>
    </p:spTree>
    <p:extLst>
      <p:ext uri="{BB962C8B-B14F-4D97-AF65-F5344CB8AC3E}">
        <p14:creationId xmlns:p14="http://schemas.microsoft.com/office/powerpoint/2010/main" val="3131601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18" name="TextBox 15">
            <a:extLst>
              <a:ext uri="{FF2B5EF4-FFF2-40B4-BE49-F238E27FC236}">
                <a16:creationId xmlns:a16="http://schemas.microsoft.com/office/drawing/2014/main" id="{A0B5BCA9-62CE-6DA8-5DD4-590991CD1B07}"/>
              </a:ext>
            </a:extLst>
          </p:cNvPr>
          <p:cNvSpPr txBox="1"/>
          <p:nvPr/>
        </p:nvSpPr>
        <p:spPr>
          <a:xfrm>
            <a:off x="6854463" y="1714643"/>
            <a:ext cx="7911006" cy="3416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sz="5400" u="sng">
              <a:latin typeface="Arial"/>
              <a:cs typeface="Arial"/>
            </a:endParaRPr>
          </a:p>
          <a:p>
            <a:r>
              <a:rPr lang="en-US" sz="5400" b="1" u="sng" err="1">
                <a:solidFill>
                  <a:srgbClr val="FFFFFF"/>
                </a:solidFill>
                <a:latin typeface="Arial"/>
                <a:ea typeface="+mn-lt"/>
                <a:cs typeface="+mn-lt"/>
              </a:rPr>
              <a:t>Límites</a:t>
            </a:r>
            <a:r>
              <a:rPr lang="en-US" sz="5400" b="1" u="sng">
                <a:solidFill>
                  <a:srgbClr val="FFFFFF"/>
                </a:solidFill>
                <a:latin typeface="Arial"/>
                <a:ea typeface="+mn-lt"/>
                <a:cs typeface="+mn-lt"/>
              </a:rPr>
              <a:t> </a:t>
            </a:r>
            <a:r>
              <a:rPr lang="en-US" sz="5400" b="1" u="sng" err="1">
                <a:solidFill>
                  <a:srgbClr val="FFFFFF"/>
                </a:solidFill>
                <a:latin typeface="Arial"/>
                <a:ea typeface="+mn-lt"/>
                <a:cs typeface="+mn-lt"/>
              </a:rPr>
              <a:t>teóricos</a:t>
            </a:r>
            <a:endParaRPr lang="en-US" b="1" u="sng" err="1">
              <a:latin typeface="Arial"/>
            </a:endParaRPr>
          </a:p>
          <a:p>
            <a:endParaRPr lang="en-US" sz="5400" b="1" u="sng">
              <a:solidFill>
                <a:srgbClr val="FFFFFF"/>
              </a:solidFill>
              <a:latin typeface="Arial"/>
              <a:ea typeface="Calibri"/>
              <a:cs typeface="Calibri"/>
            </a:endParaRPr>
          </a:p>
          <a:p>
            <a:endParaRPr lang="en-US" sz="6000" b="1">
              <a:solidFill>
                <a:srgbClr val="FFFFFF"/>
              </a:solidFill>
              <a:latin typeface="Arial"/>
              <a:ea typeface="Calibri"/>
              <a:cs typeface="Calibri"/>
            </a:endParaRPr>
          </a:p>
        </p:txBody>
      </p:sp>
      <p:sp>
        <p:nvSpPr>
          <p:cNvPr id="20" name="Freeform 3">
            <a:extLst>
              <a:ext uri="{FF2B5EF4-FFF2-40B4-BE49-F238E27FC236}">
                <a16:creationId xmlns:a16="http://schemas.microsoft.com/office/drawing/2014/main" id="{0A72DCC3-690A-2EA8-DEA7-0F5478F84779}"/>
              </a:ext>
            </a:extLst>
          </p:cNvPr>
          <p:cNvSpPr/>
          <p:nvPr/>
        </p:nvSpPr>
        <p:spPr>
          <a:xfrm>
            <a:off x="-176853" y="17648"/>
            <a:ext cx="7064111" cy="4198744"/>
          </a:xfrm>
          <a:custGeom>
            <a:avLst/>
            <a:gdLst/>
            <a:ahLst/>
            <a:cxnLst/>
            <a:rect l="l" t="t" r="r" b="b"/>
            <a:pathLst>
              <a:path w="7064111" h="4198744">
                <a:moveTo>
                  <a:pt x="0" y="0"/>
                </a:moveTo>
                <a:lnTo>
                  <a:pt x="7064111" y="0"/>
                </a:lnTo>
                <a:lnTo>
                  <a:pt x="7064111" y="4198744"/>
                </a:lnTo>
                <a:lnTo>
                  <a:pt x="0" y="4198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a:extLst>
              <a:ext uri="{FF2B5EF4-FFF2-40B4-BE49-F238E27FC236}">
                <a16:creationId xmlns:a16="http://schemas.microsoft.com/office/drawing/2014/main" id="{AF3511A2-79D9-5072-936B-B2DDBB434627}"/>
              </a:ext>
            </a:extLst>
          </p:cNvPr>
          <p:cNvSpPr txBox="1"/>
          <p:nvPr/>
        </p:nvSpPr>
        <p:spPr>
          <a:xfrm>
            <a:off x="902237" y="4518228"/>
            <a:ext cx="16321763" cy="332398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err="1">
                <a:solidFill>
                  <a:schemeClr val="bg1"/>
                </a:solidFill>
                <a:latin typeface="Arial"/>
                <a:ea typeface="+mn-lt"/>
                <a:cs typeface="+mn-lt"/>
              </a:rPr>
              <a:t>Clientes</a:t>
            </a:r>
            <a:r>
              <a:rPr lang="en-US" sz="3600" b="1">
                <a:solidFill>
                  <a:schemeClr val="bg1"/>
                </a:solidFill>
                <a:latin typeface="Arial"/>
                <a:ea typeface="+mn-lt"/>
                <a:cs typeface="+mn-lt"/>
              </a:rPr>
              <a:t> </a:t>
            </a:r>
            <a:r>
              <a:rPr lang="en-US" sz="3600" b="1" err="1">
                <a:solidFill>
                  <a:schemeClr val="bg1"/>
                </a:solidFill>
                <a:latin typeface="Arial"/>
                <a:ea typeface="+mn-lt"/>
                <a:cs typeface="+mn-lt"/>
              </a:rPr>
              <a:t>máximos</a:t>
            </a:r>
            <a:endParaRPr lang="es-ES" b="1">
              <a:solidFill>
                <a:schemeClr val="bg1"/>
              </a:solidFill>
              <a:latin typeface="Arial"/>
              <a:cs typeface="Arial"/>
            </a:endParaRPr>
          </a:p>
          <a:p>
            <a:endParaRPr lang="en-US" sz="3600" b="1">
              <a:solidFill>
                <a:schemeClr val="bg1"/>
              </a:solidFill>
              <a:latin typeface="Arial"/>
              <a:ea typeface="+mn-lt"/>
              <a:cs typeface="+mn-lt"/>
            </a:endParaRPr>
          </a:p>
          <a:p>
            <a:r>
              <a:rPr lang="en-US" sz="3600">
                <a:solidFill>
                  <a:schemeClr val="bg1"/>
                </a:solidFill>
                <a:latin typeface="Arial"/>
                <a:ea typeface="+mn-lt"/>
                <a:cs typeface="+mn-lt"/>
              </a:rPr>
              <a:t>Dado que Memcached </a:t>
            </a:r>
            <a:r>
              <a:rPr lang="en-US" sz="3600" err="1">
                <a:solidFill>
                  <a:schemeClr val="bg1"/>
                </a:solidFill>
                <a:latin typeface="Arial"/>
                <a:ea typeface="+mn-lt"/>
                <a:cs typeface="+mn-lt"/>
              </a:rPr>
              <a:t>utiliza</a:t>
            </a:r>
            <a:r>
              <a:rPr lang="en-US" sz="3600">
                <a:solidFill>
                  <a:schemeClr val="bg1"/>
                </a:solidFill>
                <a:latin typeface="Arial"/>
                <a:ea typeface="+mn-lt"/>
                <a:cs typeface="+mn-lt"/>
              </a:rPr>
              <a:t> </a:t>
            </a:r>
            <a:r>
              <a:rPr lang="en-US" sz="3600" err="1">
                <a:solidFill>
                  <a:schemeClr val="bg1"/>
                </a:solidFill>
                <a:latin typeface="Arial"/>
                <a:ea typeface="+mn-lt"/>
                <a:cs typeface="+mn-lt"/>
              </a:rPr>
              <a:t>una</a:t>
            </a:r>
            <a:r>
              <a:rPr lang="en-US" sz="3600">
                <a:solidFill>
                  <a:schemeClr val="bg1"/>
                </a:solidFill>
                <a:latin typeface="Arial"/>
                <a:ea typeface="+mn-lt"/>
                <a:cs typeface="+mn-lt"/>
              </a:rPr>
              <a:t> </a:t>
            </a:r>
            <a:r>
              <a:rPr lang="en-US" sz="3600" err="1">
                <a:solidFill>
                  <a:schemeClr val="bg1"/>
                </a:solidFill>
                <a:latin typeface="Arial"/>
                <a:ea typeface="+mn-lt"/>
                <a:cs typeface="+mn-lt"/>
              </a:rPr>
              <a:t>arquitectura</a:t>
            </a:r>
            <a:r>
              <a:rPr lang="en-US" sz="3600">
                <a:solidFill>
                  <a:schemeClr val="bg1"/>
                </a:solidFill>
                <a:latin typeface="Arial"/>
                <a:ea typeface="+mn-lt"/>
                <a:cs typeface="+mn-lt"/>
              </a:rPr>
              <a:t> </a:t>
            </a:r>
            <a:r>
              <a:rPr lang="en-US" sz="3600" err="1">
                <a:solidFill>
                  <a:schemeClr val="bg1"/>
                </a:solidFill>
                <a:latin typeface="Arial"/>
                <a:ea typeface="+mn-lt"/>
                <a:cs typeface="+mn-lt"/>
              </a:rPr>
              <a:t>basada</a:t>
            </a:r>
            <a:r>
              <a:rPr lang="en-US" sz="3600">
                <a:solidFill>
                  <a:schemeClr val="bg1"/>
                </a:solidFill>
                <a:latin typeface="Arial"/>
                <a:ea typeface="+mn-lt"/>
                <a:cs typeface="+mn-lt"/>
              </a:rPr>
              <a:t> </a:t>
            </a:r>
            <a:r>
              <a:rPr lang="en-US" sz="3600" err="1">
                <a:solidFill>
                  <a:schemeClr val="bg1"/>
                </a:solidFill>
                <a:latin typeface="Arial"/>
                <a:ea typeface="+mn-lt"/>
                <a:cs typeface="+mn-lt"/>
              </a:rPr>
              <a:t>en</a:t>
            </a:r>
            <a:r>
              <a:rPr lang="en-US" sz="3600">
                <a:solidFill>
                  <a:schemeClr val="bg1"/>
                </a:solidFill>
                <a:latin typeface="Arial"/>
                <a:ea typeface="+mn-lt"/>
                <a:cs typeface="+mn-lt"/>
              </a:rPr>
              <a:t> </a:t>
            </a:r>
            <a:r>
              <a:rPr lang="en-US" sz="3600" err="1">
                <a:solidFill>
                  <a:schemeClr val="bg1"/>
                </a:solidFill>
                <a:latin typeface="Arial"/>
                <a:ea typeface="+mn-lt"/>
                <a:cs typeface="+mn-lt"/>
              </a:rPr>
              <a:t>eventos</a:t>
            </a:r>
            <a:r>
              <a:rPr lang="en-US" sz="3600">
                <a:solidFill>
                  <a:schemeClr val="bg1"/>
                </a:solidFill>
                <a:latin typeface="Arial"/>
                <a:ea typeface="+mn-lt"/>
                <a:cs typeface="+mn-lt"/>
              </a:rPr>
              <a:t>, </a:t>
            </a:r>
            <a:r>
              <a:rPr lang="en-US" sz="3600" err="1">
                <a:solidFill>
                  <a:schemeClr val="bg1"/>
                </a:solidFill>
                <a:latin typeface="Arial"/>
                <a:ea typeface="+mn-lt"/>
                <a:cs typeface="+mn-lt"/>
              </a:rPr>
              <a:t>una</a:t>
            </a:r>
            <a:r>
              <a:rPr lang="en-US" sz="3600">
                <a:solidFill>
                  <a:schemeClr val="bg1"/>
                </a:solidFill>
                <a:latin typeface="Arial"/>
                <a:ea typeface="+mn-lt"/>
                <a:cs typeface="+mn-lt"/>
              </a:rPr>
              <a:t> gran </a:t>
            </a:r>
            <a:r>
              <a:rPr lang="en-US" sz="3600" err="1">
                <a:solidFill>
                  <a:schemeClr val="bg1"/>
                </a:solidFill>
                <a:latin typeface="Arial"/>
                <a:ea typeface="+mn-lt"/>
                <a:cs typeface="+mn-lt"/>
              </a:rPr>
              <a:t>cantidad</a:t>
            </a:r>
            <a:r>
              <a:rPr lang="en-US" sz="3600">
                <a:solidFill>
                  <a:schemeClr val="bg1"/>
                </a:solidFill>
                <a:latin typeface="Arial"/>
                <a:ea typeface="+mn-lt"/>
                <a:cs typeface="+mn-lt"/>
              </a:rPr>
              <a:t> de </a:t>
            </a:r>
            <a:r>
              <a:rPr lang="en-US" sz="3600" err="1">
                <a:solidFill>
                  <a:schemeClr val="bg1"/>
                </a:solidFill>
                <a:latin typeface="Arial"/>
                <a:ea typeface="+mn-lt"/>
                <a:cs typeface="+mn-lt"/>
              </a:rPr>
              <a:t>clientes</a:t>
            </a:r>
            <a:r>
              <a:rPr lang="en-US" sz="3600">
                <a:solidFill>
                  <a:schemeClr val="bg1"/>
                </a:solidFill>
                <a:latin typeface="Arial"/>
                <a:ea typeface="+mn-lt"/>
                <a:cs typeface="+mn-lt"/>
              </a:rPr>
              <a:t> </a:t>
            </a:r>
            <a:r>
              <a:rPr lang="en-US" sz="3600" err="1">
                <a:solidFill>
                  <a:schemeClr val="bg1"/>
                </a:solidFill>
                <a:latin typeface="Arial"/>
                <a:ea typeface="+mn-lt"/>
                <a:cs typeface="+mn-lt"/>
              </a:rPr>
              <a:t>generalmente</a:t>
            </a:r>
            <a:r>
              <a:rPr lang="en-US" sz="3600">
                <a:solidFill>
                  <a:schemeClr val="bg1"/>
                </a:solidFill>
                <a:latin typeface="Arial"/>
                <a:ea typeface="+mn-lt"/>
                <a:cs typeface="+mn-lt"/>
              </a:rPr>
              <a:t> no lo </a:t>
            </a:r>
            <a:r>
              <a:rPr lang="en-US" sz="3600" err="1">
                <a:solidFill>
                  <a:schemeClr val="bg1"/>
                </a:solidFill>
                <a:latin typeface="Arial"/>
                <a:ea typeface="+mn-lt"/>
                <a:cs typeface="+mn-lt"/>
              </a:rPr>
              <a:t>ralentizará</a:t>
            </a:r>
            <a:r>
              <a:rPr lang="en-US" sz="3600">
                <a:solidFill>
                  <a:schemeClr val="bg1"/>
                </a:solidFill>
                <a:latin typeface="Arial"/>
                <a:ea typeface="+mn-lt"/>
                <a:cs typeface="+mn-lt"/>
              </a:rPr>
              <a:t>. Los </a:t>
            </a:r>
            <a:r>
              <a:rPr lang="en-US" sz="3600" err="1">
                <a:solidFill>
                  <a:schemeClr val="bg1"/>
                </a:solidFill>
                <a:latin typeface="Arial"/>
                <a:ea typeface="+mn-lt"/>
                <a:cs typeface="+mn-lt"/>
              </a:rPr>
              <a:t>usuarios</a:t>
            </a:r>
            <a:r>
              <a:rPr lang="en-US" sz="3600">
                <a:solidFill>
                  <a:schemeClr val="bg1"/>
                </a:solidFill>
                <a:latin typeface="Arial"/>
                <a:ea typeface="+mn-lt"/>
                <a:cs typeface="+mn-lt"/>
              </a:rPr>
              <a:t> </a:t>
            </a:r>
            <a:r>
              <a:rPr lang="en-US" sz="3600" err="1">
                <a:solidFill>
                  <a:schemeClr val="bg1"/>
                </a:solidFill>
                <a:latin typeface="Arial"/>
                <a:ea typeface="+mn-lt"/>
                <a:cs typeface="+mn-lt"/>
              </a:rPr>
              <a:t>tienen</a:t>
            </a:r>
            <a:r>
              <a:rPr lang="en-US" sz="3600">
                <a:solidFill>
                  <a:schemeClr val="bg1"/>
                </a:solidFill>
                <a:latin typeface="Arial"/>
                <a:ea typeface="+mn-lt"/>
                <a:cs typeface="+mn-lt"/>
              </a:rPr>
              <a:t> </a:t>
            </a:r>
            <a:r>
              <a:rPr lang="en-US" sz="3600" err="1">
                <a:solidFill>
                  <a:schemeClr val="bg1"/>
                </a:solidFill>
                <a:latin typeface="Arial"/>
                <a:ea typeface="+mn-lt"/>
                <a:cs typeface="+mn-lt"/>
              </a:rPr>
              <a:t>cientos</a:t>
            </a:r>
            <a:r>
              <a:rPr lang="en-US" sz="3600">
                <a:solidFill>
                  <a:schemeClr val="bg1"/>
                </a:solidFill>
                <a:latin typeface="Arial"/>
                <a:ea typeface="+mn-lt"/>
                <a:cs typeface="+mn-lt"/>
              </a:rPr>
              <a:t> de miles de </a:t>
            </a:r>
            <a:r>
              <a:rPr lang="en-US" sz="3600" err="1">
                <a:solidFill>
                  <a:schemeClr val="bg1"/>
                </a:solidFill>
                <a:latin typeface="Arial"/>
                <a:ea typeface="+mn-lt"/>
                <a:cs typeface="+mn-lt"/>
              </a:rPr>
              <a:t>clientes</a:t>
            </a:r>
            <a:r>
              <a:rPr lang="en-US" sz="3600">
                <a:solidFill>
                  <a:schemeClr val="bg1"/>
                </a:solidFill>
                <a:latin typeface="Arial"/>
                <a:ea typeface="+mn-lt"/>
                <a:cs typeface="+mn-lt"/>
              </a:rPr>
              <a:t> </a:t>
            </a:r>
            <a:r>
              <a:rPr lang="en-US" sz="3600" err="1">
                <a:solidFill>
                  <a:schemeClr val="bg1"/>
                </a:solidFill>
                <a:latin typeface="Arial"/>
                <a:ea typeface="+mn-lt"/>
                <a:cs typeface="+mn-lt"/>
              </a:rPr>
              <a:t>conectados</a:t>
            </a:r>
            <a:r>
              <a:rPr lang="en-US" sz="3600">
                <a:solidFill>
                  <a:schemeClr val="bg1"/>
                </a:solidFill>
                <a:latin typeface="Arial"/>
                <a:ea typeface="+mn-lt"/>
                <a:cs typeface="+mn-lt"/>
              </a:rPr>
              <a:t> y </a:t>
            </a:r>
            <a:r>
              <a:rPr lang="en-US" sz="3600" err="1">
                <a:solidFill>
                  <a:schemeClr val="bg1"/>
                </a:solidFill>
                <a:latin typeface="Arial"/>
                <a:ea typeface="+mn-lt"/>
                <a:cs typeface="+mn-lt"/>
              </a:rPr>
              <a:t>funcionan</a:t>
            </a:r>
            <a:r>
              <a:rPr lang="en-US" sz="3600">
                <a:solidFill>
                  <a:schemeClr val="bg1"/>
                </a:solidFill>
                <a:latin typeface="Arial"/>
                <a:ea typeface="+mn-lt"/>
                <a:cs typeface="+mn-lt"/>
              </a:rPr>
              <a:t> bien.</a:t>
            </a:r>
            <a:endParaRPr lang="es-ES">
              <a:solidFill>
                <a:schemeClr val="bg1"/>
              </a:solidFill>
              <a:latin typeface="Arial"/>
              <a:cs typeface="Arial"/>
            </a:endParaRPr>
          </a:p>
          <a:p>
            <a:endParaRPr lang="en-US" sz="3600">
              <a:solidFill>
                <a:schemeClr val="bg1"/>
              </a:solidFill>
              <a:latin typeface="Calibri"/>
              <a:ea typeface="Calibri"/>
              <a:cs typeface="Calibri"/>
            </a:endParaRPr>
          </a:p>
        </p:txBody>
      </p:sp>
    </p:spTree>
    <p:extLst>
      <p:ext uri="{BB962C8B-B14F-4D97-AF65-F5344CB8AC3E}">
        <p14:creationId xmlns:p14="http://schemas.microsoft.com/office/powerpoint/2010/main" val="4017520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2700985"/>
            <a:ext cx="4743555" cy="7649518"/>
          </a:xfrm>
          <a:custGeom>
            <a:avLst/>
            <a:gdLst/>
            <a:ahLst/>
            <a:cxnLst/>
            <a:rect l="l" t="t" r="r" b="b"/>
            <a:pathLst>
              <a:path w="4743555" h="7649518">
                <a:moveTo>
                  <a:pt x="0" y="0"/>
                </a:moveTo>
                <a:lnTo>
                  <a:pt x="4743555" y="0"/>
                </a:lnTo>
                <a:lnTo>
                  <a:pt x="4743555" y="7649518"/>
                </a:lnTo>
                <a:lnTo>
                  <a:pt x="0" y="7649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10604002" y="-63503"/>
            <a:ext cx="7747502" cy="5547846"/>
          </a:xfrm>
          <a:custGeom>
            <a:avLst/>
            <a:gdLst/>
            <a:ahLst/>
            <a:cxnLst/>
            <a:rect l="l" t="t" r="r" b="b"/>
            <a:pathLst>
              <a:path w="7747502" h="5547846">
                <a:moveTo>
                  <a:pt x="0" y="0"/>
                </a:moveTo>
                <a:lnTo>
                  <a:pt x="7747501" y="0"/>
                </a:lnTo>
                <a:lnTo>
                  <a:pt x="7747501" y="5547846"/>
                </a:lnTo>
                <a:lnTo>
                  <a:pt x="0" y="55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sp>
        <p:nvSpPr>
          <p:cNvPr id="4" name="Freeform 4"/>
          <p:cNvSpPr/>
          <p:nvPr/>
        </p:nvSpPr>
        <p:spPr>
          <a:xfrm>
            <a:off x="5651497" y="3746497"/>
            <a:ext cx="3987803" cy="101603"/>
          </a:xfrm>
          <a:custGeom>
            <a:avLst/>
            <a:gdLst/>
            <a:ahLst/>
            <a:cxnLst/>
            <a:rect l="l" t="t" r="r" b="b"/>
            <a:pathLst>
              <a:path w="3987803" h="101603">
                <a:moveTo>
                  <a:pt x="0" y="0"/>
                </a:moveTo>
                <a:lnTo>
                  <a:pt x="3987803" y="0"/>
                </a:lnTo>
                <a:lnTo>
                  <a:pt x="3987803" y="101603"/>
                </a:lnTo>
                <a:lnTo>
                  <a:pt x="0" y="101603"/>
                </a:lnTo>
                <a:lnTo>
                  <a:pt x="0" y="0"/>
                </a:lnTo>
                <a:close/>
              </a:path>
            </a:pathLst>
          </a:custGeom>
          <a:blipFill>
            <a:blip r:embed="rId6"/>
            <a:stretch>
              <a:fillRect/>
            </a:stretch>
          </a:blipFill>
        </p:spPr>
        <p:txBody>
          <a:bodyPr/>
          <a:lstStyle/>
          <a:p>
            <a:endParaRPr lang="es-419"/>
          </a:p>
        </p:txBody>
      </p:sp>
      <p:grpSp>
        <p:nvGrpSpPr>
          <p:cNvPr id="5" name="Group 5"/>
          <p:cNvGrpSpPr>
            <a:grpSpLocks noChangeAspect="1"/>
          </p:cNvGrpSpPr>
          <p:nvPr/>
        </p:nvGrpSpPr>
        <p:grpSpPr>
          <a:xfrm>
            <a:off x="11092748" y="3321653"/>
            <a:ext cx="6372130" cy="6372130"/>
            <a:chOff x="0" y="0"/>
            <a:chExt cx="8496173" cy="8496173"/>
          </a:xfrm>
        </p:grpSpPr>
        <p:sp>
          <p:nvSpPr>
            <p:cNvPr id="6" name="Freeform 6"/>
            <p:cNvSpPr/>
            <p:nvPr/>
          </p:nvSpPr>
          <p:spPr>
            <a:xfrm>
              <a:off x="0" y="0"/>
              <a:ext cx="8496173" cy="8496173"/>
            </a:xfrm>
            <a:custGeom>
              <a:avLst/>
              <a:gdLst/>
              <a:ahLst/>
              <a:cxnLst/>
              <a:rect l="l" t="t" r="r" b="b"/>
              <a:pathLst>
                <a:path w="8496173" h="8496173">
                  <a:moveTo>
                    <a:pt x="4248023" y="0"/>
                  </a:moveTo>
                  <a:lnTo>
                    <a:pt x="0" y="4248023"/>
                  </a:lnTo>
                  <a:lnTo>
                    <a:pt x="4248023" y="8496173"/>
                  </a:lnTo>
                  <a:lnTo>
                    <a:pt x="8496173" y="4248023"/>
                  </a:lnTo>
                  <a:lnTo>
                    <a:pt x="4248023" y="0"/>
                  </a:lnTo>
                  <a:close/>
                </a:path>
              </a:pathLst>
            </a:custGeom>
            <a:blipFill>
              <a:blip r:embed="rId7"/>
              <a:stretch>
                <a:fillRect b="-1"/>
              </a:stretch>
            </a:blipFill>
          </p:spPr>
          <p:txBody>
            <a:bodyPr/>
            <a:lstStyle/>
            <a:p>
              <a:endParaRPr lang="es-419"/>
            </a:p>
          </p:txBody>
        </p:sp>
      </p:grpSp>
      <p:sp>
        <p:nvSpPr>
          <p:cNvPr id="7" name="TextBox 7"/>
          <p:cNvSpPr txBox="1"/>
          <p:nvPr/>
        </p:nvSpPr>
        <p:spPr>
          <a:xfrm>
            <a:off x="5133556" y="2265893"/>
            <a:ext cx="4557198" cy="1094480"/>
          </a:xfrm>
          <a:prstGeom prst="rect">
            <a:avLst/>
          </a:prstGeom>
        </p:spPr>
        <p:txBody>
          <a:bodyPr wrap="square" lIns="0" tIns="0" rIns="0" bIns="0" rtlCol="0" anchor="t">
            <a:spAutoFit/>
          </a:bodyPr>
          <a:lstStyle/>
          <a:p>
            <a:pPr algn="l">
              <a:lnSpc>
                <a:spcPts val="8610"/>
              </a:lnSpc>
            </a:pPr>
            <a:r>
              <a:rPr lang="en-US" sz="6150" err="1">
                <a:solidFill>
                  <a:srgbClr val="FFFFFF"/>
                </a:solidFill>
                <a:latin typeface="DM Serif Display"/>
              </a:rPr>
              <a:t>Introducción</a:t>
            </a:r>
            <a:endParaRPr lang="en-US" sz="6150">
              <a:solidFill>
                <a:srgbClr val="FFFFFF"/>
              </a:solidFill>
              <a:latin typeface="DM Serif Display"/>
            </a:endParaRPr>
          </a:p>
        </p:txBody>
      </p:sp>
      <p:sp>
        <p:nvSpPr>
          <p:cNvPr id="8" name="TextBox 8"/>
          <p:cNvSpPr txBox="1"/>
          <p:nvPr/>
        </p:nvSpPr>
        <p:spPr>
          <a:xfrm>
            <a:off x="3589820" y="4109237"/>
            <a:ext cx="6100934" cy="3288287"/>
          </a:xfrm>
          <a:prstGeom prst="rect">
            <a:avLst/>
          </a:prstGeom>
        </p:spPr>
        <p:txBody>
          <a:bodyPr lIns="0" tIns="0" rIns="0" bIns="0" rtlCol="0" anchor="t">
            <a:spAutoFit/>
          </a:bodyPr>
          <a:lstStyle/>
          <a:p>
            <a:pPr algn="r">
              <a:lnSpc>
                <a:spcPts val="3215"/>
              </a:lnSpc>
            </a:pPr>
            <a:r>
              <a:rPr lang="en-US" sz="2700" spc="40">
                <a:solidFill>
                  <a:srgbClr val="FFFFFF"/>
                </a:solidFill>
                <a:latin typeface="IBM Plex Sans Condensed"/>
              </a:rPr>
              <a:t>¡</a:t>
            </a:r>
            <a:r>
              <a:rPr lang="en-US" sz="2700" spc="40" err="1">
                <a:solidFill>
                  <a:srgbClr val="FFFFFF"/>
                </a:solidFill>
                <a:latin typeface="IBM Plex Sans Condensed"/>
              </a:rPr>
              <a:t>Bienvenidos</a:t>
            </a:r>
            <a:r>
              <a:rPr lang="en-US" sz="2700" spc="40">
                <a:solidFill>
                  <a:srgbClr val="FFFFFF"/>
                </a:solidFill>
                <a:latin typeface="IBM Plex Sans Condensed"/>
              </a:rPr>
              <a:t> a la </a:t>
            </a:r>
            <a:r>
              <a:rPr lang="en-US" sz="2700" spc="40" err="1">
                <a:solidFill>
                  <a:srgbClr val="FFFFFF"/>
                </a:solidFill>
                <a:latin typeface="IBM Plex Sans Condensed"/>
              </a:rPr>
              <a:t>presentación</a:t>
            </a:r>
            <a:r>
              <a:rPr lang="en-US" sz="2700" spc="40">
                <a:solidFill>
                  <a:srgbClr val="FFFFFF"/>
                </a:solidFill>
                <a:latin typeface="IBM Plex Sans Condensed"/>
              </a:rPr>
              <a:t> </a:t>
            </a:r>
            <a:r>
              <a:rPr lang="en-US" sz="2700" spc="40" err="1">
                <a:solidFill>
                  <a:srgbClr val="FFFFFF"/>
                </a:solidFill>
                <a:latin typeface="IBM Plex Sans Condensed"/>
              </a:rPr>
              <a:t>sobre</a:t>
            </a:r>
          </a:p>
          <a:p>
            <a:pPr algn="r">
              <a:lnSpc>
                <a:spcPts val="3314"/>
              </a:lnSpc>
            </a:pPr>
            <a:r>
              <a:rPr lang="en-US" sz="2750" spc="41" err="1">
                <a:solidFill>
                  <a:srgbClr val="FFFFFF"/>
                </a:solidFill>
                <a:latin typeface="IBM Plex Sans Condensed Italics"/>
              </a:rPr>
              <a:t>Optimización</a:t>
            </a:r>
            <a:r>
              <a:rPr lang="en-US" sz="2750" spc="41">
                <a:solidFill>
                  <a:srgbClr val="FFFFFF"/>
                </a:solidFill>
                <a:latin typeface="IBM Plex Sans Condensed Italics"/>
              </a:rPr>
              <a:t> de </a:t>
            </a:r>
            <a:r>
              <a:rPr lang="en-US" sz="2750" spc="41" err="1">
                <a:solidFill>
                  <a:srgbClr val="FFFFFF"/>
                </a:solidFill>
                <a:latin typeface="IBM Plex Sans Condensed Italics"/>
              </a:rPr>
              <a:t>rendimiento</a:t>
            </a:r>
            <a:r>
              <a:rPr lang="en-US" sz="2750" spc="41">
                <a:solidFill>
                  <a:srgbClr val="FFFFFF"/>
                </a:solidFill>
                <a:latin typeface="IBM Plex Sans Condensed Italics"/>
              </a:rPr>
              <a:t> con </a:t>
            </a:r>
            <a:r>
              <a:rPr lang="en-US" sz="2750" spc="41" err="1">
                <a:solidFill>
                  <a:srgbClr val="FFFFFF"/>
                </a:solidFill>
                <a:latin typeface="IBM Plex Sans Condensed Italics"/>
              </a:rPr>
              <a:t>Memcache</a:t>
            </a:r>
            <a:r>
              <a:rPr lang="en-US" sz="2750" spc="41">
                <a:solidFill>
                  <a:srgbClr val="FFFFFF"/>
                </a:solidFill>
                <a:latin typeface="IBM Plex Sans Condensed"/>
              </a:rPr>
              <a:t>! En </a:t>
            </a:r>
            <a:r>
              <a:rPr lang="en-US" sz="2750" spc="41" err="1">
                <a:solidFill>
                  <a:srgbClr val="FFFFFF"/>
                </a:solidFill>
                <a:latin typeface="IBM Plex Sans Condensed"/>
              </a:rPr>
              <a:t>esta</a:t>
            </a:r>
            <a:r>
              <a:rPr lang="en-US" sz="2750" spc="41">
                <a:solidFill>
                  <a:srgbClr val="FFFFFF"/>
                </a:solidFill>
                <a:latin typeface="IBM Plex Sans Condensed"/>
              </a:rPr>
              <a:t> </a:t>
            </a:r>
            <a:r>
              <a:rPr lang="en-US" sz="2750" spc="41" err="1">
                <a:solidFill>
                  <a:srgbClr val="FFFFFF"/>
                </a:solidFill>
                <a:latin typeface="IBM Plex Sans Condensed"/>
              </a:rPr>
              <a:t>charla</a:t>
            </a:r>
            <a:r>
              <a:rPr lang="en-US" sz="2750" spc="41">
                <a:solidFill>
                  <a:srgbClr val="FFFFFF"/>
                </a:solidFill>
                <a:latin typeface="IBM Plex Sans Condensed"/>
              </a:rPr>
              <a:t>, </a:t>
            </a:r>
            <a:r>
              <a:rPr lang="en-US" sz="2750" spc="41" err="1">
                <a:solidFill>
                  <a:srgbClr val="FFFFFF"/>
                </a:solidFill>
                <a:latin typeface="IBM Plex Sans Condensed"/>
              </a:rPr>
              <a:t>exploraremos</a:t>
            </a:r>
          </a:p>
          <a:p>
            <a:pPr algn="r">
              <a:lnSpc>
                <a:spcPts val="3215"/>
              </a:lnSpc>
            </a:pPr>
            <a:r>
              <a:rPr lang="en-US" sz="2700" spc="40" err="1">
                <a:solidFill>
                  <a:srgbClr val="FFFFFF"/>
                </a:solidFill>
                <a:latin typeface="IBM Plex Sans Condensed"/>
              </a:rPr>
              <a:t>cómo</a:t>
            </a:r>
            <a:r>
              <a:rPr lang="en-US" sz="2700" spc="40">
                <a:solidFill>
                  <a:srgbClr val="FFFFFF"/>
                </a:solidFill>
                <a:latin typeface="IBM Plex Sans Condensed"/>
              </a:rPr>
              <a:t> </a:t>
            </a:r>
            <a:r>
              <a:rPr lang="en-US" sz="2700" spc="40" err="1">
                <a:solidFill>
                  <a:srgbClr val="FFFFFF"/>
                </a:solidFill>
                <a:latin typeface="IBM Plex Sans Condensed"/>
              </a:rPr>
              <a:t>esta</a:t>
            </a:r>
            <a:r>
              <a:rPr lang="en-US" sz="2700" spc="40">
                <a:solidFill>
                  <a:srgbClr val="FFFFFF"/>
                </a:solidFill>
                <a:latin typeface="IBM Plex Sans Condensed"/>
              </a:rPr>
              <a:t> </a:t>
            </a:r>
            <a:r>
              <a:rPr lang="en-US" sz="2700" spc="40" err="1">
                <a:solidFill>
                  <a:srgbClr val="FFFFFF"/>
                </a:solidFill>
                <a:latin typeface="IBM Plex Sans Condensed"/>
              </a:rPr>
              <a:t>poderosa</a:t>
            </a:r>
            <a:r>
              <a:rPr lang="en-US" sz="2700" spc="40">
                <a:solidFill>
                  <a:srgbClr val="FFFFFF"/>
                </a:solidFill>
                <a:latin typeface="IBM Plex Sans Condensed"/>
              </a:rPr>
              <a:t> </a:t>
            </a:r>
            <a:r>
              <a:rPr lang="en-US" sz="2700" spc="40" err="1">
                <a:solidFill>
                  <a:srgbClr val="FFFFFF"/>
                </a:solidFill>
                <a:latin typeface="IBM Plex Sans Condensed"/>
              </a:rPr>
              <a:t>herramienta</a:t>
            </a:r>
            <a:r>
              <a:rPr lang="en-US" sz="2700" spc="40">
                <a:solidFill>
                  <a:srgbClr val="FFFFFF"/>
                </a:solidFill>
                <a:latin typeface="IBM Plex Sans Condensed"/>
              </a:rPr>
              <a:t> </a:t>
            </a:r>
            <a:r>
              <a:rPr lang="en-US" sz="2700" spc="40" err="1">
                <a:solidFill>
                  <a:srgbClr val="FFFFFF"/>
                </a:solidFill>
                <a:latin typeface="IBM Plex Sans Condensed"/>
              </a:rPr>
              <a:t>puede</a:t>
            </a:r>
          </a:p>
          <a:p>
            <a:pPr algn="r">
              <a:lnSpc>
                <a:spcPts val="2908"/>
              </a:lnSpc>
            </a:pPr>
            <a:r>
              <a:rPr lang="en-US" sz="2750" spc="41" err="1">
                <a:solidFill>
                  <a:srgbClr val="FFFFFF"/>
                </a:solidFill>
                <a:latin typeface="IBM Plex Sans Condensed Italics"/>
              </a:rPr>
              <a:t>potenciar</a:t>
            </a:r>
            <a:r>
              <a:rPr lang="en-US" sz="2750" spc="41">
                <a:solidFill>
                  <a:srgbClr val="FFFFFF"/>
                </a:solidFill>
                <a:latin typeface="IBM Plex Sans Condensed Italics"/>
              </a:rPr>
              <a:t> la </a:t>
            </a:r>
            <a:r>
              <a:rPr lang="en-US" sz="2750" spc="41" err="1">
                <a:solidFill>
                  <a:srgbClr val="FFFFFF"/>
                </a:solidFill>
                <a:latin typeface="IBM Plex Sans Condensed Italics"/>
              </a:rPr>
              <a:t>eﬁciencia</a:t>
            </a:r>
            <a:r>
              <a:rPr lang="en-US" sz="2750" spc="41">
                <a:solidFill>
                  <a:srgbClr val="FFFFFF"/>
                </a:solidFill>
                <a:latin typeface="IBM Plex Sans Condensed"/>
              </a:rPr>
              <a:t> de </a:t>
            </a:r>
            <a:r>
              <a:rPr lang="en-US" sz="2750" spc="41" err="1">
                <a:solidFill>
                  <a:srgbClr val="FFFFFF"/>
                </a:solidFill>
                <a:latin typeface="IBM Plex Sans Condensed"/>
              </a:rPr>
              <a:t>tu</a:t>
            </a:r>
            <a:r>
              <a:rPr lang="en-US" sz="2750" spc="41">
                <a:solidFill>
                  <a:srgbClr val="FFFFFF"/>
                </a:solidFill>
                <a:latin typeface="IBM Plex Sans Condensed"/>
              </a:rPr>
              <a:t> </a:t>
            </a:r>
            <a:r>
              <a:rPr lang="en-US" sz="2750" spc="41" err="1">
                <a:solidFill>
                  <a:srgbClr val="FFFFFF"/>
                </a:solidFill>
                <a:latin typeface="IBM Plex Sans Condensed"/>
              </a:rPr>
              <a:t>aplicación</a:t>
            </a:r>
            <a:r>
              <a:rPr lang="en-US" sz="2750" spc="41">
                <a:solidFill>
                  <a:srgbClr val="FFFFFF"/>
                </a:solidFill>
                <a:latin typeface="IBM Plex Sans Condensed"/>
              </a:rPr>
              <a:t>.</a:t>
            </a:r>
          </a:p>
          <a:p>
            <a:pPr algn="r">
              <a:lnSpc>
                <a:spcPts val="3623"/>
              </a:lnSpc>
            </a:pPr>
            <a:r>
              <a:rPr lang="en-US" sz="2700" spc="40" err="1">
                <a:solidFill>
                  <a:srgbClr val="FFFFFF"/>
                </a:solidFill>
                <a:latin typeface="IBM Plex Sans Condensed"/>
              </a:rPr>
              <a:t>Descubriremos</a:t>
            </a:r>
            <a:r>
              <a:rPr lang="en-US" sz="2700" spc="40">
                <a:solidFill>
                  <a:srgbClr val="FFFFFF"/>
                </a:solidFill>
                <a:latin typeface="IBM Plex Sans Condensed"/>
              </a:rPr>
              <a:t> </a:t>
            </a:r>
            <a:r>
              <a:rPr lang="en-US" sz="2700" spc="40" err="1">
                <a:solidFill>
                  <a:srgbClr val="FFFFFF"/>
                </a:solidFill>
                <a:latin typeface="IBM Plex Sans Condensed"/>
              </a:rPr>
              <a:t>los</a:t>
            </a:r>
            <a:r>
              <a:rPr lang="en-US" sz="2700" spc="40">
                <a:solidFill>
                  <a:srgbClr val="FFFFFF"/>
                </a:solidFill>
                <a:latin typeface="IBM Plex Sans Condensed"/>
              </a:rPr>
              <a:t> </a:t>
            </a:r>
            <a:r>
              <a:rPr lang="en-US" sz="2700" spc="40" err="1">
                <a:solidFill>
                  <a:srgbClr val="FFFFFF"/>
                </a:solidFill>
                <a:latin typeface="IBM Plex Sans Condensed"/>
              </a:rPr>
              <a:t>beneﬁcios</a:t>
            </a:r>
            <a:r>
              <a:rPr lang="en-US" sz="2700" spc="40">
                <a:solidFill>
                  <a:srgbClr val="FFFFFF"/>
                </a:solidFill>
                <a:latin typeface="IBM Plex Sans Condensed"/>
              </a:rPr>
              <a:t>, </a:t>
            </a:r>
            <a:r>
              <a:rPr lang="en-US" sz="2700" spc="40" err="1">
                <a:solidFill>
                  <a:srgbClr val="FFFFFF"/>
                </a:solidFill>
                <a:latin typeface="IBM Plex Sans Condensed"/>
              </a:rPr>
              <a:t>casos</a:t>
            </a:r>
            <a:r>
              <a:rPr lang="en-US" sz="2700" spc="40">
                <a:solidFill>
                  <a:srgbClr val="FFFFFF"/>
                </a:solidFill>
                <a:latin typeface="IBM Plex Sans Condensed"/>
              </a:rPr>
              <a:t> de</a:t>
            </a:r>
          </a:p>
          <a:p>
            <a:pPr algn="l">
              <a:lnSpc>
                <a:spcPts val="2824"/>
              </a:lnSpc>
            </a:pPr>
            <a:r>
              <a:rPr lang="en-US" sz="2700" spc="40" err="1">
                <a:solidFill>
                  <a:srgbClr val="FFFFFF"/>
                </a:solidFill>
                <a:latin typeface="IBM Plex Sans Condensed"/>
              </a:rPr>
              <a:t>uso</a:t>
            </a:r>
            <a:r>
              <a:rPr lang="en-US" sz="2700" spc="40">
                <a:solidFill>
                  <a:srgbClr val="FFFFFF"/>
                </a:solidFill>
                <a:latin typeface="IBM Plex Sans Condensed"/>
              </a:rPr>
              <a:t> y </a:t>
            </a:r>
            <a:r>
              <a:rPr lang="en-US" sz="2700" spc="40" err="1">
                <a:solidFill>
                  <a:srgbClr val="FFFFFF"/>
                </a:solidFill>
                <a:latin typeface="IBM Plex Sans Condensed"/>
              </a:rPr>
              <a:t>mejores</a:t>
            </a:r>
            <a:r>
              <a:rPr lang="en-US" sz="2700" spc="40">
                <a:solidFill>
                  <a:srgbClr val="FFFFFF"/>
                </a:solidFill>
                <a:latin typeface="IBM Plex Sans Condensed"/>
              </a:rPr>
              <a:t> </a:t>
            </a:r>
            <a:r>
              <a:rPr lang="en-US" sz="2700" spc="40" err="1">
                <a:solidFill>
                  <a:srgbClr val="FFFFFF"/>
                </a:solidFill>
                <a:latin typeface="IBM Plex Sans Condensed"/>
              </a:rPr>
              <a:t>prácticas</a:t>
            </a:r>
            <a:r>
              <a:rPr lang="en-US" sz="2700" spc="40">
                <a:solidFill>
                  <a:srgbClr val="FFFFFF"/>
                </a:solidFill>
                <a:latin typeface="IBM Plex Sans Condensed"/>
              </a:rPr>
              <a:t> para </a:t>
            </a:r>
            <a:r>
              <a:rPr lang="en-US" sz="2700" spc="40" err="1">
                <a:solidFill>
                  <a:srgbClr val="FFFFFF"/>
                </a:solidFill>
                <a:latin typeface="IBM Plex Sans Condensed"/>
              </a:rPr>
              <a:t>implementar</a:t>
            </a:r>
          </a:p>
          <a:p>
            <a:pPr algn="r">
              <a:lnSpc>
                <a:spcPts val="3623"/>
              </a:lnSpc>
            </a:pPr>
            <a:r>
              <a:rPr lang="en-US" sz="2700" spc="40">
                <a:solidFill>
                  <a:srgbClr val="FFFFFF"/>
                </a:solidFill>
                <a:latin typeface="IBM Plex Sans Condensed"/>
              </a:rPr>
              <a:t>Memcached </a:t>
            </a:r>
            <a:r>
              <a:rPr lang="en-US" sz="2700" spc="40" err="1">
                <a:solidFill>
                  <a:srgbClr val="FFFFFF"/>
                </a:solidFill>
                <a:latin typeface="IBM Plex Sans Condensed"/>
              </a:rPr>
              <a:t>en</a:t>
            </a:r>
            <a:r>
              <a:rPr lang="en-US" sz="2700" spc="40">
                <a:solidFill>
                  <a:srgbClr val="FFFFFF"/>
                </a:solidFill>
                <a:latin typeface="IBM Plex Sans Condensed"/>
              </a:rPr>
              <a:t> </a:t>
            </a:r>
            <a:r>
              <a:rPr lang="en-US" sz="2700" spc="40" err="1">
                <a:solidFill>
                  <a:srgbClr val="FFFFFF"/>
                </a:solidFill>
                <a:latin typeface="IBM Plex Sans Condensed"/>
              </a:rPr>
              <a:t>tu</a:t>
            </a:r>
            <a:r>
              <a:rPr lang="en-US" sz="2700" spc="40">
                <a:solidFill>
                  <a:srgbClr val="FFFFFF"/>
                </a:solidFill>
                <a:latin typeface="IBM Plex Sans Condensed"/>
              </a:rPr>
              <a:t> </a:t>
            </a:r>
            <a:r>
              <a:rPr lang="en-US" sz="2700" spc="40" err="1">
                <a:solidFill>
                  <a:srgbClr val="FFFFFF"/>
                </a:solidFill>
                <a:latin typeface="IBM Plex Sans Condensed"/>
              </a:rPr>
              <a:t>proyecto</a:t>
            </a:r>
            <a:r>
              <a:rPr lang="en-US" sz="2700" spc="40">
                <a:solidFill>
                  <a:srgbClr val="FFFFFF"/>
                </a:solidFill>
                <a:latin typeface="IBM Plex Sans Condensed"/>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18" name="TextBox 15">
            <a:extLst>
              <a:ext uri="{FF2B5EF4-FFF2-40B4-BE49-F238E27FC236}">
                <a16:creationId xmlns:a16="http://schemas.microsoft.com/office/drawing/2014/main" id="{A0B5BCA9-62CE-6DA8-5DD4-590991CD1B07}"/>
              </a:ext>
            </a:extLst>
          </p:cNvPr>
          <p:cNvSpPr txBox="1"/>
          <p:nvPr/>
        </p:nvSpPr>
        <p:spPr>
          <a:xfrm>
            <a:off x="6854463" y="1714643"/>
            <a:ext cx="7911006" cy="3416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sz="5400" u="sng">
              <a:latin typeface="Arial"/>
              <a:cs typeface="Arial"/>
            </a:endParaRPr>
          </a:p>
          <a:p>
            <a:r>
              <a:rPr lang="en-US" sz="5400" b="1" u="sng" err="1">
                <a:solidFill>
                  <a:srgbClr val="FFFFFF"/>
                </a:solidFill>
                <a:latin typeface="Arial"/>
                <a:ea typeface="+mn-lt"/>
                <a:cs typeface="+mn-lt"/>
              </a:rPr>
              <a:t>Límites</a:t>
            </a:r>
            <a:r>
              <a:rPr lang="en-US" sz="5400" b="1" u="sng">
                <a:solidFill>
                  <a:srgbClr val="FFFFFF"/>
                </a:solidFill>
                <a:latin typeface="Arial"/>
                <a:ea typeface="+mn-lt"/>
                <a:cs typeface="+mn-lt"/>
              </a:rPr>
              <a:t> </a:t>
            </a:r>
            <a:r>
              <a:rPr lang="en-US" sz="5400" b="1" u="sng" err="1">
                <a:solidFill>
                  <a:srgbClr val="FFFFFF"/>
                </a:solidFill>
                <a:latin typeface="Arial"/>
                <a:ea typeface="+mn-lt"/>
                <a:cs typeface="+mn-lt"/>
              </a:rPr>
              <a:t>teóricos</a:t>
            </a:r>
            <a:endParaRPr lang="en-US" b="1" u="sng" err="1">
              <a:latin typeface="Arial"/>
            </a:endParaRPr>
          </a:p>
          <a:p>
            <a:endParaRPr lang="en-US" sz="5400" b="1" u="sng">
              <a:solidFill>
                <a:srgbClr val="FFFFFF"/>
              </a:solidFill>
              <a:latin typeface="Arial"/>
              <a:ea typeface="Calibri"/>
              <a:cs typeface="Calibri"/>
            </a:endParaRPr>
          </a:p>
          <a:p>
            <a:endParaRPr lang="en-US" sz="6000" b="1">
              <a:solidFill>
                <a:srgbClr val="FFFFFF"/>
              </a:solidFill>
              <a:latin typeface="Arial"/>
              <a:ea typeface="Calibri"/>
              <a:cs typeface="Calibri"/>
            </a:endParaRPr>
          </a:p>
        </p:txBody>
      </p:sp>
      <p:sp>
        <p:nvSpPr>
          <p:cNvPr id="20" name="Freeform 3">
            <a:extLst>
              <a:ext uri="{FF2B5EF4-FFF2-40B4-BE49-F238E27FC236}">
                <a16:creationId xmlns:a16="http://schemas.microsoft.com/office/drawing/2014/main" id="{0A72DCC3-690A-2EA8-DEA7-0F5478F84779}"/>
              </a:ext>
            </a:extLst>
          </p:cNvPr>
          <p:cNvSpPr/>
          <p:nvPr/>
        </p:nvSpPr>
        <p:spPr>
          <a:xfrm>
            <a:off x="-176853" y="17648"/>
            <a:ext cx="7064111" cy="4198744"/>
          </a:xfrm>
          <a:custGeom>
            <a:avLst/>
            <a:gdLst/>
            <a:ahLst/>
            <a:cxnLst/>
            <a:rect l="l" t="t" r="r" b="b"/>
            <a:pathLst>
              <a:path w="7064111" h="4198744">
                <a:moveTo>
                  <a:pt x="0" y="0"/>
                </a:moveTo>
                <a:lnTo>
                  <a:pt x="7064111" y="0"/>
                </a:lnTo>
                <a:lnTo>
                  <a:pt x="7064111" y="4198744"/>
                </a:lnTo>
                <a:lnTo>
                  <a:pt x="0" y="4198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a:extLst>
              <a:ext uri="{FF2B5EF4-FFF2-40B4-BE49-F238E27FC236}">
                <a16:creationId xmlns:a16="http://schemas.microsoft.com/office/drawing/2014/main" id="{AF3511A2-79D9-5072-936B-B2DDBB434627}"/>
              </a:ext>
            </a:extLst>
          </p:cNvPr>
          <p:cNvSpPr txBox="1"/>
          <p:nvPr/>
        </p:nvSpPr>
        <p:spPr>
          <a:xfrm>
            <a:off x="837539" y="3784983"/>
            <a:ext cx="16321763" cy="720197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err="1">
                <a:solidFill>
                  <a:schemeClr val="bg1"/>
                </a:solidFill>
                <a:latin typeface="Arial"/>
                <a:ea typeface="+mn-lt"/>
                <a:cs typeface="+mn-lt"/>
              </a:rPr>
              <a:t>Clientes</a:t>
            </a:r>
            <a:r>
              <a:rPr lang="en-US" sz="3600" b="1">
                <a:solidFill>
                  <a:schemeClr val="bg1"/>
                </a:solidFill>
                <a:latin typeface="Arial"/>
                <a:ea typeface="+mn-lt"/>
                <a:cs typeface="+mn-lt"/>
              </a:rPr>
              <a:t> </a:t>
            </a:r>
            <a:r>
              <a:rPr lang="en-US" sz="3600" b="1" err="1">
                <a:solidFill>
                  <a:schemeClr val="bg1"/>
                </a:solidFill>
                <a:latin typeface="Arial"/>
                <a:ea typeface="+mn-lt"/>
                <a:cs typeface="+mn-lt"/>
              </a:rPr>
              <a:t>máximos</a:t>
            </a:r>
            <a:endParaRPr lang="es-ES" b="1">
              <a:solidFill>
                <a:schemeClr val="bg1"/>
              </a:solidFill>
              <a:latin typeface="Arial"/>
              <a:cs typeface="Arial"/>
            </a:endParaRPr>
          </a:p>
          <a:p>
            <a:endParaRPr lang="en-US" sz="3600" b="1">
              <a:solidFill>
                <a:schemeClr val="bg1"/>
              </a:solidFill>
              <a:latin typeface="Arial"/>
              <a:ea typeface="+mn-lt"/>
              <a:cs typeface="+mn-lt"/>
            </a:endParaRPr>
          </a:p>
          <a:p>
            <a:r>
              <a:rPr lang="en-US" sz="3600">
                <a:solidFill>
                  <a:schemeClr val="bg1"/>
                </a:solidFill>
                <a:latin typeface="Arial"/>
                <a:ea typeface="+mn-lt"/>
                <a:cs typeface="+mn-lt"/>
              </a:rPr>
              <a:t>Hay </a:t>
            </a:r>
            <a:r>
              <a:rPr lang="en-US" sz="3600" err="1">
                <a:solidFill>
                  <a:schemeClr val="bg1"/>
                </a:solidFill>
                <a:latin typeface="Arial"/>
                <a:ea typeface="+mn-lt"/>
                <a:cs typeface="+mn-lt"/>
              </a:rPr>
              <a:t>algunos</a:t>
            </a:r>
            <a:r>
              <a:rPr lang="en-US" sz="3600">
                <a:solidFill>
                  <a:schemeClr val="bg1"/>
                </a:solidFill>
                <a:latin typeface="Arial"/>
                <a:ea typeface="+mn-lt"/>
                <a:cs typeface="+mn-lt"/>
              </a:rPr>
              <a:t> </a:t>
            </a:r>
            <a:r>
              <a:rPr lang="en-US" sz="3600" err="1">
                <a:solidFill>
                  <a:schemeClr val="bg1"/>
                </a:solidFill>
                <a:latin typeface="Arial"/>
                <a:ea typeface="+mn-lt"/>
                <a:cs typeface="+mn-lt"/>
              </a:rPr>
              <a:t>límites</a:t>
            </a:r>
            <a:r>
              <a:rPr lang="en-US" sz="3600">
                <a:solidFill>
                  <a:schemeClr val="bg1"/>
                </a:solidFill>
                <a:latin typeface="Arial"/>
                <a:ea typeface="+mn-lt"/>
                <a:cs typeface="+mn-lt"/>
              </a:rPr>
              <a:t> </a:t>
            </a:r>
            <a:r>
              <a:rPr lang="en-US" sz="3600" err="1">
                <a:solidFill>
                  <a:schemeClr val="bg1"/>
                </a:solidFill>
                <a:latin typeface="Arial"/>
                <a:ea typeface="+mn-lt"/>
                <a:cs typeface="+mn-lt"/>
              </a:rPr>
              <a:t>estrictos</a:t>
            </a:r>
            <a:r>
              <a:rPr lang="en-US" sz="3600">
                <a:solidFill>
                  <a:schemeClr val="bg1"/>
                </a:solidFill>
                <a:latin typeface="Arial"/>
                <a:ea typeface="+mn-lt"/>
                <a:cs typeface="+mn-lt"/>
              </a:rPr>
              <a:t>:</a:t>
            </a:r>
            <a:endParaRPr lang="en-US">
              <a:solidFill>
                <a:schemeClr val="bg1"/>
              </a:solidFill>
              <a:latin typeface="Arial"/>
              <a:cs typeface="Arial"/>
            </a:endParaRPr>
          </a:p>
          <a:p>
            <a:pPr marL="571500" indent="-571500">
              <a:buFont typeface="Arial"/>
              <a:buChar char="•"/>
            </a:pPr>
            <a:r>
              <a:rPr lang="en-US" sz="3600">
                <a:solidFill>
                  <a:schemeClr val="bg1"/>
                </a:solidFill>
                <a:latin typeface="Arial"/>
                <a:ea typeface="+mn-lt"/>
                <a:cs typeface="+mn-lt"/>
              </a:rPr>
              <a:t>Cada </a:t>
            </a:r>
            <a:r>
              <a:rPr lang="en-US" sz="3600" err="1">
                <a:solidFill>
                  <a:schemeClr val="bg1"/>
                </a:solidFill>
                <a:latin typeface="Arial"/>
                <a:ea typeface="+mn-lt"/>
                <a:cs typeface="+mn-lt"/>
              </a:rPr>
              <a:t>cliente</a:t>
            </a:r>
            <a:r>
              <a:rPr lang="en-US" sz="3600">
                <a:solidFill>
                  <a:schemeClr val="bg1"/>
                </a:solidFill>
                <a:latin typeface="Arial"/>
                <a:ea typeface="+mn-lt"/>
                <a:cs typeface="+mn-lt"/>
              </a:rPr>
              <a:t> </a:t>
            </a:r>
            <a:r>
              <a:rPr lang="en-US" sz="3600" err="1">
                <a:solidFill>
                  <a:schemeClr val="bg1"/>
                </a:solidFill>
                <a:latin typeface="Arial"/>
                <a:ea typeface="+mn-lt"/>
                <a:cs typeface="+mn-lt"/>
              </a:rPr>
              <a:t>conectado</a:t>
            </a:r>
            <a:r>
              <a:rPr lang="en-US" sz="3600">
                <a:solidFill>
                  <a:schemeClr val="bg1"/>
                </a:solidFill>
                <a:latin typeface="Arial"/>
                <a:ea typeface="+mn-lt"/>
                <a:cs typeface="+mn-lt"/>
              </a:rPr>
              <a:t> </a:t>
            </a:r>
            <a:r>
              <a:rPr lang="en-US" sz="3600" err="1">
                <a:solidFill>
                  <a:schemeClr val="bg1"/>
                </a:solidFill>
                <a:latin typeface="Arial"/>
                <a:ea typeface="+mn-lt"/>
                <a:cs typeface="+mn-lt"/>
              </a:rPr>
              <a:t>utiliza</a:t>
            </a:r>
            <a:r>
              <a:rPr lang="en-US" sz="3600">
                <a:solidFill>
                  <a:schemeClr val="bg1"/>
                </a:solidFill>
                <a:latin typeface="Arial"/>
                <a:ea typeface="+mn-lt"/>
                <a:cs typeface="+mn-lt"/>
              </a:rPr>
              <a:t> algo de </a:t>
            </a:r>
            <a:r>
              <a:rPr lang="en-US" sz="3600" err="1">
                <a:solidFill>
                  <a:schemeClr val="bg1"/>
                </a:solidFill>
                <a:latin typeface="Arial"/>
                <a:ea typeface="+mn-lt"/>
                <a:cs typeface="+mn-lt"/>
              </a:rPr>
              <a:t>memoria</a:t>
            </a:r>
            <a:r>
              <a:rPr lang="en-US" sz="3600">
                <a:solidFill>
                  <a:schemeClr val="bg1"/>
                </a:solidFill>
                <a:latin typeface="Arial"/>
                <a:ea typeface="+mn-lt"/>
                <a:cs typeface="+mn-lt"/>
              </a:rPr>
              <a:t> TCP. Solo </a:t>
            </a:r>
            <a:r>
              <a:rPr lang="en-US" sz="3600" err="1">
                <a:solidFill>
                  <a:schemeClr val="bg1"/>
                </a:solidFill>
                <a:latin typeface="Arial"/>
                <a:ea typeface="+mn-lt"/>
                <a:cs typeface="+mn-lt"/>
              </a:rPr>
              <a:t>puedes</a:t>
            </a:r>
            <a:r>
              <a:rPr lang="en-US" sz="3600">
                <a:solidFill>
                  <a:schemeClr val="bg1"/>
                </a:solidFill>
                <a:latin typeface="Arial"/>
                <a:ea typeface="+mn-lt"/>
                <a:cs typeface="+mn-lt"/>
              </a:rPr>
              <a:t> </a:t>
            </a:r>
            <a:r>
              <a:rPr lang="en-US" sz="3600" err="1">
                <a:solidFill>
                  <a:schemeClr val="bg1"/>
                </a:solidFill>
                <a:latin typeface="Arial"/>
                <a:ea typeface="+mn-lt"/>
                <a:cs typeface="+mn-lt"/>
              </a:rPr>
              <a:t>conectar</a:t>
            </a:r>
            <a:r>
              <a:rPr lang="en-US" sz="3600">
                <a:solidFill>
                  <a:schemeClr val="bg1"/>
                </a:solidFill>
                <a:latin typeface="Arial"/>
                <a:ea typeface="+mn-lt"/>
                <a:cs typeface="+mn-lt"/>
              </a:rPr>
              <a:t> tantos </a:t>
            </a:r>
            <a:r>
              <a:rPr lang="en-US" sz="3600" err="1">
                <a:solidFill>
                  <a:schemeClr val="bg1"/>
                </a:solidFill>
                <a:latin typeface="Arial"/>
                <a:ea typeface="+mn-lt"/>
                <a:cs typeface="+mn-lt"/>
              </a:rPr>
              <a:t>clientes</a:t>
            </a:r>
            <a:r>
              <a:rPr lang="en-US" sz="3600">
                <a:solidFill>
                  <a:schemeClr val="bg1"/>
                </a:solidFill>
                <a:latin typeface="Arial"/>
                <a:ea typeface="+mn-lt"/>
                <a:cs typeface="+mn-lt"/>
              </a:rPr>
              <a:t> </a:t>
            </a:r>
            <a:r>
              <a:rPr lang="en-US" sz="3600" err="1">
                <a:solidFill>
                  <a:schemeClr val="bg1"/>
                </a:solidFill>
                <a:latin typeface="Arial"/>
                <a:ea typeface="+mn-lt"/>
                <a:cs typeface="+mn-lt"/>
              </a:rPr>
              <a:t>como</a:t>
            </a:r>
            <a:r>
              <a:rPr lang="en-US" sz="3600">
                <a:solidFill>
                  <a:schemeClr val="bg1"/>
                </a:solidFill>
                <a:latin typeface="Arial"/>
                <a:ea typeface="+mn-lt"/>
                <a:cs typeface="+mn-lt"/>
              </a:rPr>
              <a:t> </a:t>
            </a:r>
            <a:r>
              <a:rPr lang="en-US" sz="3600" err="1">
                <a:solidFill>
                  <a:schemeClr val="bg1"/>
                </a:solidFill>
                <a:latin typeface="Arial"/>
                <a:ea typeface="+mn-lt"/>
                <a:cs typeface="+mn-lt"/>
              </a:rPr>
              <a:t>tengas</a:t>
            </a:r>
            <a:r>
              <a:rPr lang="en-US" sz="3600">
                <a:solidFill>
                  <a:schemeClr val="bg1"/>
                </a:solidFill>
                <a:latin typeface="Arial"/>
                <a:ea typeface="+mn-lt"/>
                <a:cs typeface="+mn-lt"/>
              </a:rPr>
              <a:t> RAM libre</a:t>
            </a:r>
            <a:endParaRPr lang="en-US">
              <a:solidFill>
                <a:schemeClr val="bg1"/>
              </a:solidFill>
              <a:latin typeface="Arial"/>
              <a:cs typeface="Arial"/>
            </a:endParaRPr>
          </a:p>
          <a:p>
            <a:pPr marL="571500" indent="-571500">
              <a:buFont typeface="Arial"/>
              <a:buChar char="•"/>
            </a:pPr>
            <a:r>
              <a:rPr lang="en-US" sz="3600" err="1">
                <a:solidFill>
                  <a:schemeClr val="bg1"/>
                </a:solidFill>
                <a:latin typeface="Arial"/>
                <a:ea typeface="+mn-lt"/>
                <a:cs typeface="+mn-lt"/>
              </a:rPr>
              <a:t>Sólo</a:t>
            </a:r>
            <a:r>
              <a:rPr lang="en-US" sz="3600">
                <a:solidFill>
                  <a:schemeClr val="bg1"/>
                </a:solidFill>
                <a:latin typeface="Arial"/>
                <a:ea typeface="+mn-lt"/>
                <a:cs typeface="+mn-lt"/>
              </a:rPr>
              <a:t> hay un </a:t>
            </a:r>
            <a:r>
              <a:rPr lang="en-US" sz="3600" err="1">
                <a:solidFill>
                  <a:schemeClr val="bg1"/>
                </a:solidFill>
                <a:latin typeface="Arial"/>
                <a:ea typeface="+mn-lt"/>
                <a:cs typeface="+mn-lt"/>
              </a:rPr>
              <a:t>hilo</a:t>
            </a:r>
            <a:r>
              <a:rPr lang="en-US" sz="3600">
                <a:solidFill>
                  <a:schemeClr val="bg1"/>
                </a:solidFill>
                <a:latin typeface="Arial"/>
                <a:ea typeface="+mn-lt"/>
                <a:cs typeface="+mn-lt"/>
              </a:rPr>
              <a:t> para </a:t>
            </a:r>
            <a:r>
              <a:rPr lang="en-US" sz="3600" err="1">
                <a:solidFill>
                  <a:schemeClr val="bg1"/>
                </a:solidFill>
                <a:latin typeface="Arial"/>
                <a:ea typeface="+mn-lt"/>
                <a:cs typeface="+mn-lt"/>
              </a:rPr>
              <a:t>aceptar</a:t>
            </a:r>
            <a:r>
              <a:rPr lang="en-US" sz="3600">
                <a:solidFill>
                  <a:schemeClr val="bg1"/>
                </a:solidFill>
                <a:latin typeface="Arial"/>
                <a:ea typeface="+mn-lt"/>
                <a:cs typeface="+mn-lt"/>
              </a:rPr>
              <a:t> </a:t>
            </a:r>
            <a:r>
              <a:rPr lang="en-US" sz="3600" err="1">
                <a:solidFill>
                  <a:schemeClr val="bg1"/>
                </a:solidFill>
                <a:latin typeface="Arial"/>
                <a:ea typeface="+mn-lt"/>
                <a:cs typeface="+mn-lt"/>
              </a:rPr>
              <a:t>nuevas</a:t>
            </a:r>
            <a:r>
              <a:rPr lang="en-US" sz="3600">
                <a:solidFill>
                  <a:schemeClr val="bg1"/>
                </a:solidFill>
                <a:latin typeface="Arial"/>
                <a:ea typeface="+mn-lt"/>
                <a:cs typeface="+mn-lt"/>
              </a:rPr>
              <a:t> </a:t>
            </a:r>
            <a:r>
              <a:rPr lang="en-US" sz="3600" err="1">
                <a:solidFill>
                  <a:schemeClr val="bg1"/>
                </a:solidFill>
                <a:latin typeface="Arial"/>
                <a:ea typeface="+mn-lt"/>
                <a:cs typeface="+mn-lt"/>
              </a:rPr>
              <a:t>conexiones</a:t>
            </a:r>
            <a:r>
              <a:rPr lang="en-US" sz="3600">
                <a:solidFill>
                  <a:schemeClr val="bg1"/>
                </a:solidFill>
                <a:latin typeface="Arial"/>
                <a:ea typeface="+mn-lt"/>
                <a:cs typeface="+mn-lt"/>
              </a:rPr>
              <a:t> de </a:t>
            </a:r>
            <a:r>
              <a:rPr lang="en-US" sz="3600" err="1">
                <a:solidFill>
                  <a:schemeClr val="bg1"/>
                </a:solidFill>
                <a:latin typeface="Arial"/>
                <a:ea typeface="+mn-lt"/>
                <a:cs typeface="+mn-lt"/>
              </a:rPr>
              <a:t>clientes</a:t>
            </a:r>
            <a:r>
              <a:rPr lang="en-US" sz="3600">
                <a:solidFill>
                  <a:schemeClr val="bg1"/>
                </a:solidFill>
                <a:latin typeface="Arial"/>
                <a:ea typeface="+mn-lt"/>
                <a:cs typeface="+mn-lt"/>
              </a:rPr>
              <a:t>. Si </a:t>
            </a:r>
            <a:r>
              <a:rPr lang="en-US" sz="3600" err="1">
                <a:solidFill>
                  <a:schemeClr val="bg1"/>
                </a:solidFill>
                <a:latin typeface="Arial"/>
                <a:ea typeface="+mn-lt"/>
                <a:cs typeface="+mn-lt"/>
              </a:rPr>
              <a:t>realiza</a:t>
            </a:r>
            <a:r>
              <a:rPr lang="en-US" sz="3600">
                <a:solidFill>
                  <a:schemeClr val="bg1"/>
                </a:solidFill>
                <a:latin typeface="Arial"/>
                <a:ea typeface="+mn-lt"/>
                <a:cs typeface="+mn-lt"/>
              </a:rPr>
              <a:t> un </a:t>
            </a:r>
            <a:r>
              <a:rPr lang="en-US" sz="3600" err="1">
                <a:solidFill>
                  <a:schemeClr val="bg1"/>
                </a:solidFill>
                <a:latin typeface="Arial"/>
                <a:ea typeface="+mn-lt"/>
                <a:cs typeface="+mn-lt"/>
              </a:rPr>
              <a:t>ciclo</a:t>
            </a:r>
            <a:r>
              <a:rPr lang="en-US" sz="3600">
                <a:solidFill>
                  <a:schemeClr val="bg1"/>
                </a:solidFill>
                <a:latin typeface="Arial"/>
                <a:ea typeface="+mn-lt"/>
                <a:cs typeface="+mn-lt"/>
              </a:rPr>
              <a:t> de </a:t>
            </a:r>
            <a:r>
              <a:rPr lang="en-US" sz="3600" err="1">
                <a:solidFill>
                  <a:schemeClr val="bg1"/>
                </a:solidFill>
                <a:latin typeface="Arial"/>
                <a:ea typeface="+mn-lt"/>
                <a:cs typeface="+mn-lt"/>
              </a:rPr>
              <a:t>conexiones</a:t>
            </a:r>
            <a:r>
              <a:rPr lang="en-US" sz="3600">
                <a:solidFill>
                  <a:schemeClr val="bg1"/>
                </a:solidFill>
                <a:latin typeface="Arial"/>
                <a:ea typeface="+mn-lt"/>
                <a:cs typeface="+mn-lt"/>
              </a:rPr>
              <a:t> </a:t>
            </a:r>
            <a:r>
              <a:rPr lang="en-US" sz="3600" err="1">
                <a:solidFill>
                  <a:schemeClr val="bg1"/>
                </a:solidFill>
                <a:latin typeface="Arial"/>
                <a:ea typeface="+mn-lt"/>
                <a:cs typeface="+mn-lt"/>
              </a:rPr>
              <a:t>muy</a:t>
            </a:r>
            <a:r>
              <a:rPr lang="en-US" sz="3600">
                <a:solidFill>
                  <a:schemeClr val="bg1"/>
                </a:solidFill>
                <a:latin typeface="Arial"/>
                <a:ea typeface="+mn-lt"/>
                <a:cs typeface="+mn-lt"/>
              </a:rPr>
              <a:t> </a:t>
            </a:r>
            <a:r>
              <a:rPr lang="en-US" sz="3600" err="1">
                <a:solidFill>
                  <a:schemeClr val="bg1"/>
                </a:solidFill>
                <a:latin typeface="Arial"/>
                <a:ea typeface="+mn-lt"/>
                <a:cs typeface="+mn-lt"/>
              </a:rPr>
              <a:t>rápidamente</a:t>
            </a:r>
            <a:r>
              <a:rPr lang="en-US" sz="3600">
                <a:solidFill>
                  <a:schemeClr val="bg1"/>
                </a:solidFill>
                <a:latin typeface="Arial"/>
                <a:ea typeface="+mn-lt"/>
                <a:cs typeface="+mn-lt"/>
              </a:rPr>
              <a:t>, </a:t>
            </a:r>
            <a:r>
              <a:rPr lang="en-US" sz="3600" err="1">
                <a:solidFill>
                  <a:schemeClr val="bg1"/>
                </a:solidFill>
                <a:latin typeface="Arial"/>
                <a:ea typeface="+mn-lt"/>
                <a:cs typeface="+mn-lt"/>
              </a:rPr>
              <a:t>puede</a:t>
            </a:r>
            <a:r>
              <a:rPr lang="en-US" sz="3600">
                <a:solidFill>
                  <a:schemeClr val="bg1"/>
                </a:solidFill>
                <a:latin typeface="Arial"/>
                <a:ea typeface="+mn-lt"/>
                <a:cs typeface="+mn-lt"/>
              </a:rPr>
              <a:t> </a:t>
            </a:r>
            <a:r>
              <a:rPr lang="en-US" sz="3600" err="1">
                <a:solidFill>
                  <a:schemeClr val="bg1"/>
                </a:solidFill>
                <a:latin typeface="Arial"/>
                <a:ea typeface="+mn-lt"/>
                <a:cs typeface="+mn-lt"/>
              </a:rPr>
              <a:t>abrumar</a:t>
            </a:r>
            <a:r>
              <a:rPr lang="en-US" sz="3600">
                <a:solidFill>
                  <a:schemeClr val="bg1"/>
                </a:solidFill>
                <a:latin typeface="Arial"/>
                <a:ea typeface="+mn-lt"/>
                <a:cs typeface="+mn-lt"/>
              </a:rPr>
              <a:t> </a:t>
            </a:r>
            <a:r>
              <a:rPr lang="en-US" sz="3600" err="1">
                <a:solidFill>
                  <a:schemeClr val="bg1"/>
                </a:solidFill>
                <a:latin typeface="Arial"/>
                <a:ea typeface="+mn-lt"/>
                <a:cs typeface="+mn-lt"/>
              </a:rPr>
              <a:t>el</a:t>
            </a:r>
            <a:r>
              <a:rPr lang="en-US" sz="3600">
                <a:solidFill>
                  <a:schemeClr val="bg1"/>
                </a:solidFill>
                <a:latin typeface="Arial"/>
                <a:ea typeface="+mn-lt"/>
                <a:cs typeface="+mn-lt"/>
              </a:rPr>
              <a:t> </a:t>
            </a:r>
            <a:r>
              <a:rPr lang="en-US" sz="3600" err="1">
                <a:solidFill>
                  <a:schemeClr val="bg1"/>
                </a:solidFill>
                <a:latin typeface="Arial"/>
                <a:ea typeface="+mn-lt"/>
                <a:cs typeface="+mn-lt"/>
              </a:rPr>
              <a:t>hilo</a:t>
            </a:r>
            <a:r>
              <a:rPr lang="en-US" sz="3600">
                <a:solidFill>
                  <a:schemeClr val="bg1"/>
                </a:solidFill>
                <a:latin typeface="Arial"/>
                <a:ea typeface="+mn-lt"/>
                <a:cs typeface="+mn-lt"/>
              </a:rPr>
              <a:t>. </a:t>
            </a:r>
            <a:r>
              <a:rPr lang="en-US" sz="3600" err="1">
                <a:solidFill>
                  <a:schemeClr val="bg1"/>
                </a:solidFill>
                <a:latin typeface="Arial"/>
                <a:ea typeface="+mn-lt"/>
                <a:cs typeface="+mn-lt"/>
              </a:rPr>
              <a:t>Utilice</a:t>
            </a:r>
            <a:r>
              <a:rPr lang="en-US" sz="3600">
                <a:solidFill>
                  <a:schemeClr val="bg1"/>
                </a:solidFill>
                <a:latin typeface="Arial"/>
                <a:ea typeface="+mn-lt"/>
                <a:cs typeface="+mn-lt"/>
              </a:rPr>
              <a:t> </a:t>
            </a:r>
            <a:r>
              <a:rPr lang="en-US" sz="3600" err="1">
                <a:solidFill>
                  <a:schemeClr val="bg1"/>
                </a:solidFill>
                <a:latin typeface="Arial"/>
                <a:ea typeface="+mn-lt"/>
                <a:cs typeface="+mn-lt"/>
              </a:rPr>
              <a:t>conexiones</a:t>
            </a:r>
            <a:r>
              <a:rPr lang="en-US" sz="3600">
                <a:solidFill>
                  <a:schemeClr val="bg1"/>
                </a:solidFill>
                <a:latin typeface="Arial"/>
                <a:ea typeface="+mn-lt"/>
                <a:cs typeface="+mn-lt"/>
              </a:rPr>
              <a:t> </a:t>
            </a:r>
            <a:r>
              <a:rPr lang="en-US" sz="3600" err="1">
                <a:solidFill>
                  <a:schemeClr val="bg1"/>
                </a:solidFill>
                <a:latin typeface="Arial"/>
                <a:ea typeface="+mn-lt"/>
                <a:cs typeface="+mn-lt"/>
              </a:rPr>
              <a:t>persistentes</a:t>
            </a:r>
            <a:r>
              <a:rPr lang="en-US" sz="3600">
                <a:solidFill>
                  <a:schemeClr val="bg1"/>
                </a:solidFill>
                <a:latin typeface="Arial"/>
                <a:ea typeface="+mn-lt"/>
                <a:cs typeface="+mn-lt"/>
              </a:rPr>
              <a:t> o UDP </a:t>
            </a:r>
            <a:r>
              <a:rPr lang="en-US" sz="3600" err="1">
                <a:solidFill>
                  <a:schemeClr val="bg1"/>
                </a:solidFill>
                <a:latin typeface="Arial"/>
                <a:ea typeface="+mn-lt"/>
                <a:cs typeface="+mn-lt"/>
              </a:rPr>
              <a:t>en</a:t>
            </a:r>
            <a:r>
              <a:rPr lang="en-US" sz="3600">
                <a:solidFill>
                  <a:schemeClr val="bg1"/>
                </a:solidFill>
                <a:latin typeface="Arial"/>
                <a:ea typeface="+mn-lt"/>
                <a:cs typeface="+mn-lt"/>
              </a:rPr>
              <a:t> </a:t>
            </a:r>
            <a:r>
              <a:rPr lang="en-US" sz="3600" err="1">
                <a:solidFill>
                  <a:schemeClr val="bg1"/>
                </a:solidFill>
                <a:latin typeface="Arial"/>
                <a:ea typeface="+mn-lt"/>
                <a:cs typeface="+mn-lt"/>
              </a:rPr>
              <a:t>este</a:t>
            </a:r>
            <a:r>
              <a:rPr lang="en-US" sz="3600">
                <a:solidFill>
                  <a:schemeClr val="bg1"/>
                </a:solidFill>
                <a:latin typeface="Arial"/>
                <a:ea typeface="+mn-lt"/>
                <a:cs typeface="+mn-lt"/>
              </a:rPr>
              <a:t> </a:t>
            </a:r>
            <a:r>
              <a:rPr lang="en-US" sz="3600" err="1">
                <a:solidFill>
                  <a:schemeClr val="bg1"/>
                </a:solidFill>
                <a:latin typeface="Arial"/>
                <a:ea typeface="+mn-lt"/>
                <a:cs typeface="+mn-lt"/>
              </a:rPr>
              <a:t>caso</a:t>
            </a:r>
            <a:r>
              <a:rPr lang="en-US" sz="3600">
                <a:solidFill>
                  <a:schemeClr val="bg1"/>
                </a:solidFill>
                <a:latin typeface="Arial"/>
                <a:ea typeface="+mn-lt"/>
                <a:cs typeface="+mn-lt"/>
              </a:rPr>
              <a:t>.</a:t>
            </a:r>
            <a:endParaRPr lang="en-US">
              <a:solidFill>
                <a:schemeClr val="bg1"/>
              </a:solidFill>
              <a:latin typeface="Arial"/>
              <a:cs typeface="Arial"/>
            </a:endParaRPr>
          </a:p>
          <a:p>
            <a:pPr marL="571500" indent="-571500">
              <a:buFont typeface="Arial"/>
              <a:buChar char="•"/>
            </a:pPr>
            <a:r>
              <a:rPr lang="en-US" sz="3600">
                <a:solidFill>
                  <a:schemeClr val="bg1"/>
                </a:solidFill>
                <a:latin typeface="Arial"/>
                <a:ea typeface="+mn-lt"/>
                <a:cs typeface="+mn-lt"/>
              </a:rPr>
              <a:t>Una </a:t>
            </a:r>
            <a:r>
              <a:rPr lang="en-US" sz="3600" err="1">
                <a:solidFill>
                  <a:schemeClr val="bg1"/>
                </a:solidFill>
                <a:latin typeface="Arial"/>
                <a:ea typeface="+mn-lt"/>
                <a:cs typeface="+mn-lt"/>
              </a:rPr>
              <a:t>alta</a:t>
            </a:r>
            <a:r>
              <a:rPr lang="en-US" sz="3600">
                <a:solidFill>
                  <a:schemeClr val="bg1"/>
                </a:solidFill>
                <a:latin typeface="Arial"/>
                <a:ea typeface="+mn-lt"/>
                <a:cs typeface="+mn-lt"/>
              </a:rPr>
              <a:t> </a:t>
            </a:r>
            <a:r>
              <a:rPr lang="en-US" sz="3600" err="1">
                <a:solidFill>
                  <a:schemeClr val="bg1"/>
                </a:solidFill>
                <a:latin typeface="Arial"/>
                <a:ea typeface="+mn-lt"/>
                <a:cs typeface="+mn-lt"/>
              </a:rPr>
              <a:t>rotación</a:t>
            </a:r>
            <a:r>
              <a:rPr lang="en-US" sz="3600">
                <a:solidFill>
                  <a:schemeClr val="bg1"/>
                </a:solidFill>
                <a:latin typeface="Arial"/>
                <a:ea typeface="+mn-lt"/>
                <a:cs typeface="+mn-lt"/>
              </a:rPr>
              <a:t> de </a:t>
            </a:r>
            <a:r>
              <a:rPr lang="en-US" sz="3600" err="1">
                <a:solidFill>
                  <a:schemeClr val="bg1"/>
                </a:solidFill>
                <a:latin typeface="Arial"/>
                <a:ea typeface="+mn-lt"/>
                <a:cs typeface="+mn-lt"/>
              </a:rPr>
              <a:t>conexiones</a:t>
            </a:r>
            <a:r>
              <a:rPr lang="en-US" sz="3600">
                <a:solidFill>
                  <a:schemeClr val="bg1"/>
                </a:solidFill>
                <a:latin typeface="Arial"/>
                <a:ea typeface="+mn-lt"/>
                <a:cs typeface="+mn-lt"/>
              </a:rPr>
              <a:t> </a:t>
            </a:r>
            <a:r>
              <a:rPr lang="en-US" sz="3600" err="1">
                <a:solidFill>
                  <a:schemeClr val="bg1"/>
                </a:solidFill>
                <a:latin typeface="Arial"/>
                <a:ea typeface="+mn-lt"/>
                <a:cs typeface="+mn-lt"/>
              </a:rPr>
              <a:t>requiere</a:t>
            </a:r>
            <a:r>
              <a:rPr lang="en-US" sz="3600">
                <a:solidFill>
                  <a:schemeClr val="bg1"/>
                </a:solidFill>
                <a:latin typeface="Arial"/>
                <a:ea typeface="+mn-lt"/>
                <a:cs typeface="+mn-lt"/>
              </a:rPr>
              <a:t> un </a:t>
            </a:r>
            <a:r>
              <a:rPr lang="en-US" sz="3600" err="1">
                <a:solidFill>
                  <a:schemeClr val="bg1"/>
                </a:solidFill>
                <a:latin typeface="Arial"/>
                <a:ea typeface="+mn-lt"/>
                <a:cs typeface="+mn-lt"/>
              </a:rPr>
              <a:t>ajuste</a:t>
            </a:r>
            <a:r>
              <a:rPr lang="en-US" sz="3600">
                <a:solidFill>
                  <a:schemeClr val="bg1"/>
                </a:solidFill>
                <a:latin typeface="Arial"/>
                <a:ea typeface="+mn-lt"/>
                <a:cs typeface="+mn-lt"/>
              </a:rPr>
              <a:t> del </a:t>
            </a:r>
            <a:r>
              <a:rPr lang="en-US" sz="3600" err="1">
                <a:solidFill>
                  <a:schemeClr val="bg1"/>
                </a:solidFill>
                <a:latin typeface="Arial"/>
                <a:ea typeface="+mn-lt"/>
                <a:cs typeface="+mn-lt"/>
              </a:rPr>
              <a:t>sistema</a:t>
            </a:r>
            <a:r>
              <a:rPr lang="en-US" sz="3600">
                <a:solidFill>
                  <a:schemeClr val="bg1"/>
                </a:solidFill>
                <a:latin typeface="Arial"/>
                <a:ea typeface="+mn-lt"/>
                <a:cs typeface="+mn-lt"/>
              </a:rPr>
              <a:t> </a:t>
            </a:r>
            <a:r>
              <a:rPr lang="en-US" sz="3600" err="1">
                <a:solidFill>
                  <a:schemeClr val="bg1"/>
                </a:solidFill>
                <a:latin typeface="Arial"/>
                <a:ea typeface="+mn-lt"/>
                <a:cs typeface="+mn-lt"/>
              </a:rPr>
              <a:t>operativo</a:t>
            </a:r>
            <a:r>
              <a:rPr lang="en-US" sz="3600">
                <a:solidFill>
                  <a:schemeClr val="bg1"/>
                </a:solidFill>
                <a:latin typeface="Arial"/>
                <a:ea typeface="+mn-lt"/>
                <a:cs typeface="+mn-lt"/>
              </a:rPr>
              <a:t>. </a:t>
            </a:r>
            <a:r>
              <a:rPr lang="en-US" sz="3600" err="1">
                <a:solidFill>
                  <a:schemeClr val="bg1"/>
                </a:solidFill>
                <a:latin typeface="Arial"/>
                <a:ea typeface="+mn-lt"/>
                <a:cs typeface="+mn-lt"/>
              </a:rPr>
              <a:t>Te</a:t>
            </a:r>
            <a:r>
              <a:rPr lang="en-US" sz="3600">
                <a:solidFill>
                  <a:schemeClr val="bg1"/>
                </a:solidFill>
                <a:latin typeface="Arial"/>
                <a:ea typeface="+mn-lt"/>
                <a:cs typeface="+mn-lt"/>
              </a:rPr>
              <a:t> </a:t>
            </a:r>
            <a:r>
              <a:rPr lang="en-US" sz="3600" err="1">
                <a:solidFill>
                  <a:schemeClr val="bg1"/>
                </a:solidFill>
                <a:latin typeface="Arial"/>
                <a:ea typeface="+mn-lt"/>
                <a:cs typeface="+mn-lt"/>
              </a:rPr>
              <a:t>quedarás</a:t>
            </a:r>
            <a:r>
              <a:rPr lang="en-US" sz="3600">
                <a:solidFill>
                  <a:schemeClr val="bg1"/>
                </a:solidFill>
                <a:latin typeface="Arial"/>
                <a:ea typeface="+mn-lt"/>
                <a:cs typeface="+mn-lt"/>
              </a:rPr>
              <a:t> sin </a:t>
            </a:r>
            <a:r>
              <a:rPr lang="en-US" sz="3600" err="1">
                <a:solidFill>
                  <a:schemeClr val="bg1"/>
                </a:solidFill>
                <a:latin typeface="Arial"/>
                <a:ea typeface="+mn-lt"/>
                <a:cs typeface="+mn-lt"/>
              </a:rPr>
              <a:t>puertos</a:t>
            </a:r>
            <a:r>
              <a:rPr lang="en-US" sz="3600">
                <a:solidFill>
                  <a:schemeClr val="bg1"/>
                </a:solidFill>
                <a:latin typeface="Arial"/>
                <a:ea typeface="+mn-lt"/>
                <a:cs typeface="+mn-lt"/>
              </a:rPr>
              <a:t> locales, </a:t>
            </a:r>
            <a:r>
              <a:rPr lang="en-US" sz="3600" err="1">
                <a:solidFill>
                  <a:schemeClr val="bg1"/>
                </a:solidFill>
                <a:latin typeface="Arial"/>
                <a:ea typeface="+mn-lt"/>
                <a:cs typeface="+mn-lt"/>
              </a:rPr>
              <a:t>depósitos</a:t>
            </a:r>
            <a:r>
              <a:rPr lang="en-US" sz="3600">
                <a:solidFill>
                  <a:schemeClr val="bg1"/>
                </a:solidFill>
                <a:latin typeface="Arial"/>
                <a:ea typeface="+mn-lt"/>
                <a:cs typeface="+mn-lt"/>
              </a:rPr>
              <a:t> TIME_WAIT y </a:t>
            </a:r>
            <a:r>
              <a:rPr lang="en-US" sz="3600" err="1">
                <a:solidFill>
                  <a:schemeClr val="bg1"/>
                </a:solidFill>
                <a:latin typeface="Arial"/>
                <a:ea typeface="+mn-lt"/>
                <a:cs typeface="+mn-lt"/>
              </a:rPr>
              <a:t>similares</a:t>
            </a:r>
            <a:r>
              <a:rPr lang="en-US" sz="3600">
                <a:solidFill>
                  <a:schemeClr val="bg1"/>
                </a:solidFill>
                <a:latin typeface="Arial"/>
                <a:ea typeface="+mn-lt"/>
                <a:cs typeface="+mn-lt"/>
              </a:rPr>
              <a:t>. </a:t>
            </a:r>
            <a:r>
              <a:rPr lang="en-US" sz="3600" err="1">
                <a:solidFill>
                  <a:schemeClr val="bg1"/>
                </a:solidFill>
                <a:latin typeface="Arial"/>
                <a:ea typeface="+mn-lt"/>
                <a:cs typeface="+mn-lt"/>
              </a:rPr>
              <a:t>Investigue</a:t>
            </a:r>
            <a:r>
              <a:rPr lang="en-US" sz="3600">
                <a:solidFill>
                  <a:schemeClr val="bg1"/>
                </a:solidFill>
                <a:latin typeface="Arial"/>
                <a:ea typeface="+mn-lt"/>
                <a:cs typeface="+mn-lt"/>
              </a:rPr>
              <a:t> </a:t>
            </a:r>
            <a:r>
              <a:rPr lang="en-US" sz="3600" err="1">
                <a:solidFill>
                  <a:schemeClr val="bg1"/>
                </a:solidFill>
                <a:latin typeface="Arial"/>
                <a:ea typeface="+mn-lt"/>
                <a:cs typeface="+mn-lt"/>
              </a:rPr>
              <a:t>cómo</a:t>
            </a:r>
            <a:r>
              <a:rPr lang="en-US" sz="3600">
                <a:solidFill>
                  <a:schemeClr val="bg1"/>
                </a:solidFill>
                <a:latin typeface="Arial"/>
                <a:ea typeface="+mn-lt"/>
                <a:cs typeface="+mn-lt"/>
              </a:rPr>
              <a:t> </a:t>
            </a:r>
            <a:r>
              <a:rPr lang="en-US" sz="3600" err="1">
                <a:solidFill>
                  <a:schemeClr val="bg1"/>
                </a:solidFill>
                <a:latin typeface="Arial"/>
                <a:ea typeface="+mn-lt"/>
                <a:cs typeface="+mn-lt"/>
              </a:rPr>
              <a:t>ajustar</a:t>
            </a:r>
            <a:r>
              <a:rPr lang="en-US" sz="3600">
                <a:solidFill>
                  <a:schemeClr val="bg1"/>
                </a:solidFill>
                <a:latin typeface="Arial"/>
                <a:ea typeface="+mn-lt"/>
                <a:cs typeface="+mn-lt"/>
              </a:rPr>
              <a:t> </a:t>
            </a:r>
            <a:r>
              <a:rPr lang="en-US" sz="3600" err="1">
                <a:solidFill>
                  <a:schemeClr val="bg1"/>
                </a:solidFill>
                <a:latin typeface="Arial"/>
                <a:ea typeface="+mn-lt"/>
                <a:cs typeface="+mn-lt"/>
              </a:rPr>
              <a:t>correctamente</a:t>
            </a:r>
            <a:r>
              <a:rPr lang="en-US" sz="3600">
                <a:solidFill>
                  <a:schemeClr val="bg1"/>
                </a:solidFill>
                <a:latin typeface="Arial"/>
                <a:ea typeface="+mn-lt"/>
                <a:cs typeface="+mn-lt"/>
              </a:rPr>
              <a:t> la pila TCP para </a:t>
            </a:r>
            <a:r>
              <a:rPr lang="en-US" sz="3600" err="1">
                <a:solidFill>
                  <a:schemeClr val="bg1"/>
                </a:solidFill>
                <a:latin typeface="Arial"/>
                <a:ea typeface="+mn-lt"/>
                <a:cs typeface="+mn-lt"/>
              </a:rPr>
              <a:t>su</a:t>
            </a:r>
            <a:r>
              <a:rPr lang="en-US" sz="3600">
                <a:solidFill>
                  <a:schemeClr val="bg1"/>
                </a:solidFill>
                <a:latin typeface="Arial"/>
                <a:ea typeface="+mn-lt"/>
                <a:cs typeface="+mn-lt"/>
              </a:rPr>
              <a:t> </a:t>
            </a:r>
            <a:r>
              <a:rPr lang="en-US" sz="3600" err="1">
                <a:solidFill>
                  <a:schemeClr val="bg1"/>
                </a:solidFill>
                <a:latin typeface="Arial"/>
                <a:ea typeface="+mn-lt"/>
                <a:cs typeface="+mn-lt"/>
              </a:rPr>
              <a:t>sistema</a:t>
            </a:r>
            <a:r>
              <a:rPr lang="en-US" sz="3600">
                <a:solidFill>
                  <a:schemeClr val="bg1"/>
                </a:solidFill>
                <a:latin typeface="Arial"/>
                <a:ea typeface="+mn-lt"/>
                <a:cs typeface="+mn-lt"/>
              </a:rPr>
              <a:t> </a:t>
            </a:r>
            <a:r>
              <a:rPr lang="en-US" sz="3600" err="1">
                <a:solidFill>
                  <a:schemeClr val="bg1"/>
                </a:solidFill>
                <a:latin typeface="Arial"/>
                <a:ea typeface="+mn-lt"/>
                <a:cs typeface="+mn-lt"/>
              </a:rPr>
              <a:t>operativo</a:t>
            </a:r>
            <a:r>
              <a:rPr lang="en-US" sz="3600">
                <a:solidFill>
                  <a:schemeClr val="bg1"/>
                </a:solidFill>
                <a:latin typeface="Arial"/>
                <a:ea typeface="+mn-lt"/>
                <a:cs typeface="+mn-lt"/>
              </a:rPr>
              <a:t>.</a:t>
            </a:r>
            <a:endParaRPr lang="en-US">
              <a:solidFill>
                <a:schemeClr val="bg1"/>
              </a:solidFill>
              <a:latin typeface="Arial"/>
              <a:ea typeface="+mn-lt"/>
              <a:cs typeface="+mn-lt"/>
            </a:endParaRPr>
          </a:p>
          <a:p>
            <a:endParaRPr lang="en-US" sz="3600">
              <a:solidFill>
                <a:schemeClr val="bg1"/>
              </a:solidFill>
              <a:latin typeface="Arial"/>
              <a:ea typeface="Calibri"/>
              <a:cs typeface="Calibri"/>
            </a:endParaRPr>
          </a:p>
          <a:p>
            <a:endParaRPr lang="en-US" sz="3600">
              <a:solidFill>
                <a:schemeClr val="bg1"/>
              </a:solidFill>
              <a:latin typeface="Calibri"/>
              <a:ea typeface="Calibri"/>
              <a:cs typeface="Calibri"/>
            </a:endParaRPr>
          </a:p>
        </p:txBody>
      </p:sp>
    </p:spTree>
    <p:extLst>
      <p:ext uri="{BB962C8B-B14F-4D97-AF65-F5344CB8AC3E}">
        <p14:creationId xmlns:p14="http://schemas.microsoft.com/office/powerpoint/2010/main" val="66218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0A72DCC3-690A-2EA8-DEA7-0F5478F84779}"/>
              </a:ext>
            </a:extLst>
          </p:cNvPr>
          <p:cNvSpPr/>
          <p:nvPr/>
        </p:nvSpPr>
        <p:spPr>
          <a:xfrm>
            <a:off x="-176853" y="17648"/>
            <a:ext cx="7064111" cy="4198744"/>
          </a:xfrm>
          <a:custGeom>
            <a:avLst/>
            <a:gdLst/>
            <a:ahLst/>
            <a:cxnLst/>
            <a:rect l="l" t="t" r="r" b="b"/>
            <a:pathLst>
              <a:path w="7064111" h="4198744">
                <a:moveTo>
                  <a:pt x="0" y="0"/>
                </a:moveTo>
                <a:lnTo>
                  <a:pt x="7064111" y="0"/>
                </a:lnTo>
                <a:lnTo>
                  <a:pt x="7064111" y="4198744"/>
                </a:lnTo>
                <a:lnTo>
                  <a:pt x="0" y="4198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5">
            <a:extLst>
              <a:ext uri="{FF2B5EF4-FFF2-40B4-BE49-F238E27FC236}">
                <a16:creationId xmlns:a16="http://schemas.microsoft.com/office/drawing/2014/main" id="{A0B5BCA9-62CE-6DA8-5DD4-590991CD1B07}"/>
              </a:ext>
            </a:extLst>
          </p:cNvPr>
          <p:cNvSpPr txBox="1"/>
          <p:nvPr/>
        </p:nvSpPr>
        <p:spPr>
          <a:xfrm>
            <a:off x="7026992" y="916700"/>
            <a:ext cx="8471723" cy="42473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sz="5400" u="sng">
              <a:latin typeface="Arial"/>
              <a:cs typeface="Arial"/>
            </a:endParaRPr>
          </a:p>
          <a:p>
            <a:r>
              <a:rPr lang="en-US" sz="5400" b="1" u="sng" err="1">
                <a:solidFill>
                  <a:srgbClr val="FFFFFF"/>
                </a:solidFill>
                <a:latin typeface="Arial"/>
                <a:ea typeface="+mn-lt"/>
                <a:cs typeface="+mn-lt"/>
              </a:rPr>
              <a:t>Número</a:t>
            </a:r>
            <a:r>
              <a:rPr lang="en-US" sz="5400" b="1" u="sng">
                <a:solidFill>
                  <a:srgbClr val="FFFFFF"/>
                </a:solidFill>
                <a:latin typeface="Arial"/>
                <a:ea typeface="+mn-lt"/>
                <a:cs typeface="+mn-lt"/>
              </a:rPr>
              <a:t> </a:t>
            </a:r>
            <a:r>
              <a:rPr lang="en-US" sz="5400" b="1" u="sng" err="1">
                <a:solidFill>
                  <a:srgbClr val="FFFFFF"/>
                </a:solidFill>
                <a:latin typeface="Arial"/>
                <a:ea typeface="+mn-lt"/>
                <a:cs typeface="+mn-lt"/>
              </a:rPr>
              <a:t>máximo</a:t>
            </a:r>
            <a:r>
              <a:rPr lang="en-US" sz="5400" b="1" u="sng">
                <a:solidFill>
                  <a:srgbClr val="FFFFFF"/>
                </a:solidFill>
                <a:latin typeface="Arial"/>
                <a:ea typeface="+mn-lt"/>
                <a:cs typeface="+mn-lt"/>
              </a:rPr>
              <a:t> de </a:t>
            </a:r>
            <a:r>
              <a:rPr lang="en-US" sz="5400" b="1" u="sng" err="1">
                <a:solidFill>
                  <a:srgbClr val="FFFFFF"/>
                </a:solidFill>
                <a:latin typeface="Arial"/>
                <a:ea typeface="+mn-lt"/>
                <a:cs typeface="+mn-lt"/>
              </a:rPr>
              <a:t>nodos</a:t>
            </a:r>
            <a:r>
              <a:rPr lang="en-US" sz="5400" b="1" u="sng">
                <a:solidFill>
                  <a:srgbClr val="FFFFFF"/>
                </a:solidFill>
                <a:latin typeface="Arial"/>
                <a:ea typeface="+mn-lt"/>
                <a:cs typeface="+mn-lt"/>
              </a:rPr>
              <a:t> </a:t>
            </a:r>
            <a:r>
              <a:rPr lang="en-US" sz="5400" b="1" u="sng" err="1">
                <a:solidFill>
                  <a:srgbClr val="FFFFFF"/>
                </a:solidFill>
                <a:latin typeface="Arial"/>
                <a:ea typeface="+mn-lt"/>
                <a:cs typeface="+mn-lt"/>
              </a:rPr>
              <a:t>en</a:t>
            </a:r>
            <a:r>
              <a:rPr lang="en-US" sz="5400" b="1" u="sng">
                <a:solidFill>
                  <a:srgbClr val="FFFFFF"/>
                </a:solidFill>
                <a:latin typeface="Arial"/>
                <a:ea typeface="+mn-lt"/>
                <a:cs typeface="+mn-lt"/>
              </a:rPr>
              <a:t> un </a:t>
            </a:r>
            <a:r>
              <a:rPr lang="en-US" sz="5400" b="1" u="sng" err="1">
                <a:solidFill>
                  <a:srgbClr val="FFFFFF"/>
                </a:solidFill>
                <a:latin typeface="Arial"/>
                <a:ea typeface="+mn-lt"/>
                <a:cs typeface="+mn-lt"/>
              </a:rPr>
              <a:t>clúster</a:t>
            </a:r>
            <a:endParaRPr lang="en-US" b="1" u="sng">
              <a:latin typeface="Arial"/>
              <a:cs typeface="Arial"/>
            </a:endParaRPr>
          </a:p>
          <a:p>
            <a:endParaRPr lang="en-US" sz="5400" b="1" u="sng">
              <a:solidFill>
                <a:srgbClr val="FFFFFF"/>
              </a:solidFill>
              <a:latin typeface="Arial"/>
              <a:ea typeface="Calibri"/>
              <a:cs typeface="Calibri"/>
            </a:endParaRPr>
          </a:p>
          <a:p>
            <a:endParaRPr lang="en-US" sz="6000" b="1" u="sng">
              <a:solidFill>
                <a:srgbClr val="FFFFFF"/>
              </a:solidFill>
              <a:latin typeface="Arial"/>
              <a:ea typeface="Calibri"/>
              <a:cs typeface="Calibri"/>
            </a:endParaRPr>
          </a:p>
        </p:txBody>
      </p:sp>
      <p:sp>
        <p:nvSpPr>
          <p:cNvPr id="15" name="TextBox 15">
            <a:extLst>
              <a:ext uri="{FF2B5EF4-FFF2-40B4-BE49-F238E27FC236}">
                <a16:creationId xmlns:a16="http://schemas.microsoft.com/office/drawing/2014/main" id="{AF3511A2-79D9-5072-936B-B2DDBB434627}"/>
              </a:ext>
            </a:extLst>
          </p:cNvPr>
          <p:cNvSpPr txBox="1"/>
          <p:nvPr/>
        </p:nvSpPr>
        <p:spPr>
          <a:xfrm>
            <a:off x="837539" y="3784983"/>
            <a:ext cx="16321763" cy="720197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schemeClr val="bg1"/>
              </a:solidFill>
              <a:latin typeface="Arial"/>
              <a:ea typeface="+mn-lt"/>
              <a:cs typeface="+mn-lt"/>
            </a:endParaRPr>
          </a:p>
          <a:p>
            <a:r>
              <a:rPr lang="en-US" sz="3600">
                <a:solidFill>
                  <a:schemeClr val="bg1"/>
                </a:solidFill>
                <a:latin typeface="Arial"/>
                <a:ea typeface="+mn-lt"/>
                <a:cs typeface="+mn-lt"/>
              </a:rPr>
              <a:t>Una gran </a:t>
            </a:r>
            <a:r>
              <a:rPr lang="en-US" sz="3600" err="1">
                <a:solidFill>
                  <a:schemeClr val="bg1"/>
                </a:solidFill>
                <a:latin typeface="Arial"/>
                <a:ea typeface="+mn-lt"/>
                <a:cs typeface="+mn-lt"/>
              </a:rPr>
              <a:t>cantidad</a:t>
            </a:r>
            <a:r>
              <a:rPr lang="en-US" sz="3600">
                <a:solidFill>
                  <a:schemeClr val="bg1"/>
                </a:solidFill>
                <a:latin typeface="Arial"/>
                <a:ea typeface="+mn-lt"/>
                <a:cs typeface="+mn-lt"/>
              </a:rPr>
              <a:t> de </a:t>
            </a:r>
            <a:r>
              <a:rPr lang="en-US" sz="3600" err="1">
                <a:solidFill>
                  <a:schemeClr val="bg1"/>
                </a:solidFill>
                <a:latin typeface="Arial"/>
                <a:ea typeface="+mn-lt"/>
                <a:cs typeface="+mn-lt"/>
              </a:rPr>
              <a:t>servidores</a:t>
            </a:r>
            <a:r>
              <a:rPr lang="en-US" sz="3600">
                <a:solidFill>
                  <a:schemeClr val="bg1"/>
                </a:solidFill>
                <a:latin typeface="Arial"/>
                <a:ea typeface="+mn-lt"/>
                <a:cs typeface="+mn-lt"/>
              </a:rPr>
              <a:t> </a:t>
            </a:r>
            <a:r>
              <a:rPr lang="en-US" sz="3600" err="1">
                <a:solidFill>
                  <a:schemeClr val="bg1"/>
                </a:solidFill>
                <a:latin typeface="Arial"/>
                <a:ea typeface="+mn-lt"/>
                <a:cs typeface="+mn-lt"/>
              </a:rPr>
              <a:t>puede</a:t>
            </a:r>
            <a:r>
              <a:rPr lang="en-US" sz="3600">
                <a:solidFill>
                  <a:schemeClr val="bg1"/>
                </a:solidFill>
                <a:latin typeface="Arial"/>
                <a:ea typeface="+mn-lt"/>
                <a:cs typeface="+mn-lt"/>
              </a:rPr>
              <a:t> </a:t>
            </a:r>
            <a:r>
              <a:rPr lang="en-US" sz="3600" err="1">
                <a:solidFill>
                  <a:schemeClr val="bg1"/>
                </a:solidFill>
                <a:latin typeface="Arial"/>
                <a:ea typeface="+mn-lt"/>
                <a:cs typeface="+mn-lt"/>
              </a:rPr>
              <a:t>ralentizar</a:t>
            </a:r>
            <a:r>
              <a:rPr lang="en-US" sz="3600">
                <a:solidFill>
                  <a:schemeClr val="bg1"/>
                </a:solidFill>
                <a:latin typeface="Arial"/>
                <a:ea typeface="+mn-lt"/>
                <a:cs typeface="+mn-lt"/>
              </a:rPr>
              <a:t> a un </a:t>
            </a:r>
            <a:r>
              <a:rPr lang="en-US" sz="3600" err="1">
                <a:solidFill>
                  <a:schemeClr val="bg1"/>
                </a:solidFill>
                <a:latin typeface="Arial"/>
                <a:ea typeface="+mn-lt"/>
                <a:cs typeface="+mn-lt"/>
              </a:rPr>
              <a:t>cliente</a:t>
            </a:r>
            <a:r>
              <a:rPr lang="en-US" sz="3600">
                <a:solidFill>
                  <a:schemeClr val="bg1"/>
                </a:solidFill>
                <a:latin typeface="Arial"/>
                <a:ea typeface="+mn-lt"/>
                <a:cs typeface="+mn-lt"/>
              </a:rPr>
              <a:t> </a:t>
            </a:r>
            <a:r>
              <a:rPr lang="en-US" sz="3600" err="1">
                <a:solidFill>
                  <a:schemeClr val="bg1"/>
                </a:solidFill>
                <a:latin typeface="Arial"/>
                <a:ea typeface="+mn-lt"/>
                <a:cs typeface="+mn-lt"/>
              </a:rPr>
              <a:t>desde</a:t>
            </a:r>
            <a:r>
              <a:rPr lang="en-US" sz="3600">
                <a:solidFill>
                  <a:schemeClr val="bg1"/>
                </a:solidFill>
                <a:latin typeface="Arial"/>
                <a:ea typeface="+mn-lt"/>
                <a:cs typeface="+mn-lt"/>
              </a:rPr>
              <a:t> </a:t>
            </a:r>
            <a:r>
              <a:rPr lang="en-US" sz="3600" err="1">
                <a:solidFill>
                  <a:schemeClr val="bg1"/>
                </a:solidFill>
                <a:latin typeface="Arial"/>
                <a:ea typeface="+mn-lt"/>
                <a:cs typeface="+mn-lt"/>
              </a:rPr>
              <a:t>varios</a:t>
            </a:r>
            <a:r>
              <a:rPr lang="en-US" sz="3600">
                <a:solidFill>
                  <a:schemeClr val="bg1"/>
                </a:solidFill>
                <a:latin typeface="Arial"/>
                <a:ea typeface="+mn-lt"/>
                <a:cs typeface="+mn-lt"/>
              </a:rPr>
              <a:t> </a:t>
            </a:r>
            <a:r>
              <a:rPr lang="en-US" sz="3600" err="1">
                <a:solidFill>
                  <a:schemeClr val="bg1"/>
                </a:solidFill>
                <a:latin typeface="Arial"/>
                <a:ea typeface="+mn-lt"/>
                <a:cs typeface="+mn-lt"/>
              </a:rPr>
              <a:t>ángulos</a:t>
            </a:r>
            <a:r>
              <a:rPr lang="en-US" sz="3600">
                <a:solidFill>
                  <a:schemeClr val="bg1"/>
                </a:solidFill>
                <a:latin typeface="Arial"/>
                <a:ea typeface="+mn-lt"/>
                <a:cs typeface="+mn-lt"/>
              </a:rPr>
              <a:t>. Si </a:t>
            </a:r>
            <a:r>
              <a:rPr lang="en-US" sz="3600" err="1">
                <a:solidFill>
                  <a:schemeClr val="bg1"/>
                </a:solidFill>
                <a:latin typeface="Arial"/>
                <a:ea typeface="+mn-lt"/>
                <a:cs typeface="+mn-lt"/>
              </a:rPr>
              <a:t>está</a:t>
            </a:r>
            <a:r>
              <a:rPr lang="en-US" sz="3600">
                <a:solidFill>
                  <a:schemeClr val="bg1"/>
                </a:solidFill>
                <a:latin typeface="Arial"/>
                <a:ea typeface="+mn-lt"/>
                <a:cs typeface="+mn-lt"/>
              </a:rPr>
              <a:t> </a:t>
            </a:r>
            <a:r>
              <a:rPr lang="en-US" sz="3600" err="1">
                <a:solidFill>
                  <a:schemeClr val="bg1"/>
                </a:solidFill>
                <a:latin typeface="Arial"/>
                <a:ea typeface="+mn-lt"/>
                <a:cs typeface="+mn-lt"/>
              </a:rPr>
              <a:t>calculando</a:t>
            </a:r>
            <a:r>
              <a:rPr lang="en-US" sz="3600">
                <a:solidFill>
                  <a:schemeClr val="bg1"/>
                </a:solidFill>
                <a:latin typeface="Arial"/>
                <a:ea typeface="+mn-lt"/>
                <a:cs typeface="+mn-lt"/>
              </a:rPr>
              <a:t> la </a:t>
            </a:r>
            <a:r>
              <a:rPr lang="en-US" sz="3600" err="1">
                <a:solidFill>
                  <a:schemeClr val="bg1"/>
                </a:solidFill>
                <a:latin typeface="Arial"/>
                <a:ea typeface="+mn-lt"/>
                <a:cs typeface="+mn-lt"/>
              </a:rPr>
              <a:t>tabla</a:t>
            </a:r>
            <a:r>
              <a:rPr lang="en-US" sz="3600">
                <a:solidFill>
                  <a:schemeClr val="bg1"/>
                </a:solidFill>
                <a:latin typeface="Arial"/>
                <a:ea typeface="+mn-lt"/>
                <a:cs typeface="+mn-lt"/>
              </a:rPr>
              <a:t> hash del </a:t>
            </a:r>
            <a:r>
              <a:rPr lang="en-US" sz="3600" err="1">
                <a:solidFill>
                  <a:schemeClr val="bg1"/>
                </a:solidFill>
                <a:latin typeface="Arial"/>
                <a:ea typeface="+mn-lt"/>
                <a:cs typeface="+mn-lt"/>
              </a:rPr>
              <a:t>servidor</a:t>
            </a:r>
            <a:r>
              <a:rPr lang="en-US" sz="3600">
                <a:solidFill>
                  <a:schemeClr val="bg1"/>
                </a:solidFill>
                <a:latin typeface="Arial"/>
                <a:ea typeface="+mn-lt"/>
                <a:cs typeface="+mn-lt"/>
              </a:rPr>
              <a:t> </a:t>
            </a:r>
            <a:r>
              <a:rPr lang="en-US" sz="3600" err="1">
                <a:solidFill>
                  <a:schemeClr val="bg1"/>
                </a:solidFill>
                <a:latin typeface="Arial"/>
                <a:ea typeface="+mn-lt"/>
                <a:cs typeface="+mn-lt"/>
              </a:rPr>
              <a:t>en</a:t>
            </a:r>
            <a:r>
              <a:rPr lang="en-US" sz="3600">
                <a:solidFill>
                  <a:schemeClr val="bg1"/>
                </a:solidFill>
                <a:latin typeface="Arial"/>
                <a:ea typeface="+mn-lt"/>
                <a:cs typeface="+mn-lt"/>
              </a:rPr>
              <a:t> </a:t>
            </a:r>
            <a:r>
              <a:rPr lang="en-US" sz="3600" err="1">
                <a:solidFill>
                  <a:schemeClr val="bg1"/>
                </a:solidFill>
                <a:latin typeface="Arial"/>
                <a:ea typeface="+mn-lt"/>
                <a:cs typeface="+mn-lt"/>
              </a:rPr>
              <a:t>cada</a:t>
            </a:r>
            <a:r>
              <a:rPr lang="en-US" sz="3600">
                <a:solidFill>
                  <a:schemeClr val="bg1"/>
                </a:solidFill>
                <a:latin typeface="Arial"/>
                <a:ea typeface="+mn-lt"/>
                <a:cs typeface="+mn-lt"/>
              </a:rPr>
              <a:t> </a:t>
            </a:r>
            <a:r>
              <a:rPr lang="en-US" sz="3600" err="1">
                <a:solidFill>
                  <a:schemeClr val="bg1"/>
                </a:solidFill>
                <a:latin typeface="Arial"/>
                <a:ea typeface="+mn-lt"/>
                <a:cs typeface="+mn-lt"/>
              </a:rPr>
              <a:t>solicitud</a:t>
            </a:r>
            <a:r>
              <a:rPr lang="en-US" sz="3600">
                <a:solidFill>
                  <a:schemeClr val="bg1"/>
                </a:solidFill>
                <a:latin typeface="Arial"/>
                <a:ea typeface="+mn-lt"/>
                <a:cs typeface="+mn-lt"/>
              </a:rPr>
              <a:t>, </a:t>
            </a:r>
            <a:r>
              <a:rPr lang="en-US" sz="3600" err="1">
                <a:solidFill>
                  <a:schemeClr val="bg1"/>
                </a:solidFill>
                <a:latin typeface="Arial"/>
                <a:ea typeface="+mn-lt"/>
                <a:cs typeface="+mn-lt"/>
              </a:rPr>
              <a:t>esto</a:t>
            </a:r>
            <a:r>
              <a:rPr lang="en-US" sz="3600">
                <a:solidFill>
                  <a:schemeClr val="bg1"/>
                </a:solidFill>
                <a:latin typeface="Arial"/>
                <a:ea typeface="+mn-lt"/>
                <a:cs typeface="+mn-lt"/>
              </a:rPr>
              <a:t> se </a:t>
            </a:r>
            <a:r>
              <a:rPr lang="en-US" sz="3600" err="1">
                <a:solidFill>
                  <a:schemeClr val="bg1"/>
                </a:solidFill>
                <a:latin typeface="Arial"/>
                <a:ea typeface="+mn-lt"/>
                <a:cs typeface="+mn-lt"/>
              </a:rPr>
              <a:t>ralentizará</a:t>
            </a:r>
            <a:r>
              <a:rPr lang="en-US" sz="3600">
                <a:solidFill>
                  <a:schemeClr val="bg1"/>
                </a:solidFill>
                <a:latin typeface="Arial"/>
                <a:ea typeface="+mn-lt"/>
                <a:cs typeface="+mn-lt"/>
              </a:rPr>
              <a:t> a </a:t>
            </a:r>
            <a:r>
              <a:rPr lang="en-US" sz="3600" err="1">
                <a:solidFill>
                  <a:schemeClr val="bg1"/>
                </a:solidFill>
                <a:latin typeface="Arial"/>
                <a:ea typeface="+mn-lt"/>
                <a:cs typeface="+mn-lt"/>
              </a:rPr>
              <a:t>medida</a:t>
            </a:r>
            <a:r>
              <a:rPr lang="en-US" sz="3600">
                <a:solidFill>
                  <a:schemeClr val="bg1"/>
                </a:solidFill>
                <a:latin typeface="Arial"/>
                <a:ea typeface="+mn-lt"/>
                <a:cs typeface="+mn-lt"/>
              </a:rPr>
              <a:t> que </a:t>
            </a:r>
            <a:r>
              <a:rPr lang="en-US" sz="3600" err="1">
                <a:solidFill>
                  <a:schemeClr val="bg1"/>
                </a:solidFill>
                <a:latin typeface="Arial"/>
                <a:ea typeface="+mn-lt"/>
                <a:cs typeface="+mn-lt"/>
              </a:rPr>
              <a:t>agregue</a:t>
            </a:r>
            <a:r>
              <a:rPr lang="en-US" sz="3600">
                <a:solidFill>
                  <a:schemeClr val="bg1"/>
                </a:solidFill>
                <a:latin typeface="Arial"/>
                <a:ea typeface="+mn-lt"/>
                <a:cs typeface="+mn-lt"/>
              </a:rPr>
              <a:t> </a:t>
            </a:r>
            <a:r>
              <a:rPr lang="en-US" sz="3600" err="1">
                <a:solidFill>
                  <a:schemeClr val="bg1"/>
                </a:solidFill>
                <a:latin typeface="Arial"/>
                <a:ea typeface="+mn-lt"/>
                <a:cs typeface="+mn-lt"/>
              </a:rPr>
              <a:t>servidores</a:t>
            </a:r>
            <a:r>
              <a:rPr lang="en-US" sz="3600">
                <a:solidFill>
                  <a:schemeClr val="bg1"/>
                </a:solidFill>
                <a:latin typeface="Arial"/>
                <a:ea typeface="+mn-lt"/>
                <a:cs typeface="+mn-lt"/>
              </a:rPr>
              <a:t>. La </a:t>
            </a:r>
            <a:r>
              <a:rPr lang="en-US" sz="3600" err="1">
                <a:solidFill>
                  <a:schemeClr val="bg1"/>
                </a:solidFill>
                <a:latin typeface="Arial"/>
                <a:ea typeface="+mn-lt"/>
                <a:cs typeface="+mn-lt"/>
              </a:rPr>
              <a:t>mayoría</a:t>
            </a:r>
            <a:r>
              <a:rPr lang="en-US" sz="3600">
                <a:solidFill>
                  <a:schemeClr val="bg1"/>
                </a:solidFill>
                <a:latin typeface="Arial"/>
                <a:ea typeface="+mn-lt"/>
                <a:cs typeface="+mn-lt"/>
              </a:rPr>
              <a:t> de </a:t>
            </a:r>
            <a:r>
              <a:rPr lang="en-US" sz="3600" err="1">
                <a:solidFill>
                  <a:schemeClr val="bg1"/>
                </a:solidFill>
                <a:latin typeface="Arial"/>
                <a:ea typeface="+mn-lt"/>
                <a:cs typeface="+mn-lt"/>
              </a:rPr>
              <a:t>los</a:t>
            </a:r>
            <a:r>
              <a:rPr lang="en-US" sz="3600">
                <a:solidFill>
                  <a:schemeClr val="bg1"/>
                </a:solidFill>
                <a:latin typeface="Arial"/>
                <a:ea typeface="+mn-lt"/>
                <a:cs typeface="+mn-lt"/>
              </a:rPr>
              <a:t> </a:t>
            </a:r>
            <a:r>
              <a:rPr lang="en-US" sz="3600" err="1">
                <a:solidFill>
                  <a:schemeClr val="bg1"/>
                </a:solidFill>
                <a:latin typeface="Arial"/>
                <a:ea typeface="+mn-lt"/>
                <a:cs typeface="+mn-lt"/>
              </a:rPr>
              <a:t>clientes</a:t>
            </a:r>
            <a:r>
              <a:rPr lang="en-US" sz="3600">
                <a:solidFill>
                  <a:schemeClr val="bg1"/>
                </a:solidFill>
                <a:latin typeface="Arial"/>
                <a:ea typeface="+mn-lt"/>
                <a:cs typeface="+mn-lt"/>
              </a:rPr>
              <a:t> </a:t>
            </a:r>
            <a:r>
              <a:rPr lang="en-US" sz="3600" err="1">
                <a:solidFill>
                  <a:schemeClr val="bg1"/>
                </a:solidFill>
                <a:latin typeface="Arial"/>
                <a:ea typeface="+mn-lt"/>
                <a:cs typeface="+mn-lt"/>
              </a:rPr>
              <a:t>calcularán</a:t>
            </a:r>
            <a:r>
              <a:rPr lang="en-US" sz="3600">
                <a:solidFill>
                  <a:schemeClr val="bg1"/>
                </a:solidFill>
                <a:latin typeface="Arial"/>
                <a:ea typeface="+mn-lt"/>
                <a:cs typeface="+mn-lt"/>
              </a:rPr>
              <a:t> la </a:t>
            </a:r>
            <a:r>
              <a:rPr lang="en-US" sz="3600" err="1">
                <a:solidFill>
                  <a:schemeClr val="bg1"/>
                </a:solidFill>
                <a:latin typeface="Arial"/>
                <a:ea typeface="+mn-lt"/>
                <a:cs typeface="+mn-lt"/>
              </a:rPr>
              <a:t>tabla</a:t>
            </a:r>
            <a:r>
              <a:rPr lang="en-US" sz="3600">
                <a:solidFill>
                  <a:schemeClr val="bg1"/>
                </a:solidFill>
                <a:latin typeface="Arial"/>
                <a:ea typeface="+mn-lt"/>
                <a:cs typeface="+mn-lt"/>
              </a:rPr>
              <a:t> </a:t>
            </a:r>
            <a:r>
              <a:rPr lang="en-US" sz="3600" err="1">
                <a:solidFill>
                  <a:schemeClr val="bg1"/>
                </a:solidFill>
                <a:latin typeface="Arial"/>
                <a:ea typeface="+mn-lt"/>
                <a:cs typeface="+mn-lt"/>
              </a:rPr>
              <a:t>una</a:t>
            </a:r>
            <a:r>
              <a:rPr lang="en-US" sz="3600">
                <a:solidFill>
                  <a:schemeClr val="bg1"/>
                </a:solidFill>
                <a:latin typeface="Arial"/>
                <a:ea typeface="+mn-lt"/>
                <a:cs typeface="+mn-lt"/>
              </a:rPr>
              <a:t> </a:t>
            </a:r>
            <a:r>
              <a:rPr lang="en-US" sz="3600" err="1">
                <a:solidFill>
                  <a:schemeClr val="bg1"/>
                </a:solidFill>
                <a:latin typeface="Arial"/>
                <a:ea typeface="+mn-lt"/>
                <a:cs typeface="+mn-lt"/>
              </a:rPr>
              <a:t>vez</a:t>
            </a:r>
            <a:r>
              <a:rPr lang="en-US" sz="3600">
                <a:solidFill>
                  <a:schemeClr val="bg1"/>
                </a:solidFill>
                <a:latin typeface="Arial"/>
                <a:ea typeface="+mn-lt"/>
                <a:cs typeface="+mn-lt"/>
              </a:rPr>
              <a:t> al </a:t>
            </a:r>
            <a:r>
              <a:rPr lang="en-US" sz="3600" err="1">
                <a:solidFill>
                  <a:schemeClr val="bg1"/>
                </a:solidFill>
                <a:latin typeface="Arial"/>
                <a:ea typeface="+mn-lt"/>
                <a:cs typeface="+mn-lt"/>
              </a:rPr>
              <a:t>inicio</a:t>
            </a:r>
            <a:r>
              <a:rPr lang="en-US" sz="3600">
                <a:solidFill>
                  <a:schemeClr val="bg1"/>
                </a:solidFill>
                <a:latin typeface="Arial"/>
                <a:ea typeface="+mn-lt"/>
                <a:cs typeface="+mn-lt"/>
              </a:rPr>
              <a:t> y la </a:t>
            </a:r>
            <a:r>
              <a:rPr lang="en-US" sz="3600" err="1">
                <a:solidFill>
                  <a:schemeClr val="bg1"/>
                </a:solidFill>
                <a:latin typeface="Arial"/>
                <a:ea typeface="+mn-lt"/>
                <a:cs typeface="+mn-lt"/>
              </a:rPr>
              <a:t>reutilizarán</a:t>
            </a:r>
            <a:r>
              <a:rPr lang="en-US" sz="3600">
                <a:solidFill>
                  <a:schemeClr val="bg1"/>
                </a:solidFill>
                <a:latin typeface="Arial"/>
                <a:ea typeface="+mn-lt"/>
                <a:cs typeface="+mn-lt"/>
              </a:rPr>
              <a:t> entre solicitudes.</a:t>
            </a:r>
            <a:endParaRPr lang="en-US">
              <a:solidFill>
                <a:schemeClr val="bg1"/>
              </a:solidFill>
              <a:latin typeface="Arial"/>
              <a:ea typeface="Calibri"/>
              <a:cs typeface="Calibri"/>
            </a:endParaRPr>
          </a:p>
          <a:p>
            <a:endParaRPr lang="en-US" sz="3600">
              <a:solidFill>
                <a:schemeClr val="bg1"/>
              </a:solidFill>
              <a:latin typeface="Arial"/>
              <a:ea typeface="+mn-lt"/>
              <a:cs typeface="+mn-lt"/>
            </a:endParaRPr>
          </a:p>
          <a:p>
            <a:pPr marL="571500" indent="-571500">
              <a:buFont typeface="Arial"/>
              <a:buChar char="•"/>
            </a:pPr>
            <a:r>
              <a:rPr lang="en-US" sz="3600" err="1">
                <a:solidFill>
                  <a:schemeClr val="bg1"/>
                </a:solidFill>
                <a:latin typeface="Arial"/>
                <a:ea typeface="+mn-lt"/>
                <a:cs typeface="+mn-lt"/>
              </a:rPr>
              <a:t>Establecer</a:t>
            </a:r>
            <a:r>
              <a:rPr lang="en-US" sz="3600">
                <a:solidFill>
                  <a:schemeClr val="bg1"/>
                </a:solidFill>
                <a:latin typeface="Arial"/>
                <a:ea typeface="+mn-lt"/>
                <a:cs typeface="+mn-lt"/>
              </a:rPr>
              <a:t> </a:t>
            </a:r>
            <a:r>
              <a:rPr lang="en-US" sz="3600" err="1">
                <a:solidFill>
                  <a:schemeClr val="bg1"/>
                </a:solidFill>
                <a:latin typeface="Arial"/>
                <a:ea typeface="+mn-lt"/>
                <a:cs typeface="+mn-lt"/>
              </a:rPr>
              <a:t>demasiados</a:t>
            </a:r>
            <a:r>
              <a:rPr lang="en-US" sz="3600">
                <a:solidFill>
                  <a:schemeClr val="bg1"/>
                </a:solidFill>
                <a:latin typeface="Arial"/>
                <a:ea typeface="+mn-lt"/>
                <a:cs typeface="+mn-lt"/>
              </a:rPr>
              <a:t> sockets TCP </a:t>
            </a:r>
            <a:r>
              <a:rPr lang="en-US" sz="3600" err="1">
                <a:solidFill>
                  <a:schemeClr val="bg1"/>
                </a:solidFill>
                <a:latin typeface="Arial"/>
                <a:ea typeface="+mn-lt"/>
                <a:cs typeface="+mn-lt"/>
              </a:rPr>
              <a:t>desde</a:t>
            </a:r>
            <a:r>
              <a:rPr lang="en-US" sz="3600">
                <a:solidFill>
                  <a:schemeClr val="bg1"/>
                </a:solidFill>
                <a:latin typeface="Arial"/>
                <a:ea typeface="+mn-lt"/>
                <a:cs typeface="+mn-lt"/>
              </a:rPr>
              <a:t> </a:t>
            </a:r>
            <a:r>
              <a:rPr lang="en-US" sz="3600" err="1">
                <a:solidFill>
                  <a:schemeClr val="bg1"/>
                </a:solidFill>
                <a:latin typeface="Arial"/>
                <a:ea typeface="+mn-lt"/>
                <a:cs typeface="+mn-lt"/>
              </a:rPr>
              <a:t>el</a:t>
            </a:r>
            <a:r>
              <a:rPr lang="en-US" sz="3600">
                <a:solidFill>
                  <a:schemeClr val="bg1"/>
                </a:solidFill>
                <a:latin typeface="Arial"/>
                <a:ea typeface="+mn-lt"/>
                <a:cs typeface="+mn-lt"/>
              </a:rPr>
              <a:t> </a:t>
            </a:r>
            <a:r>
              <a:rPr lang="en-US" sz="3600" err="1">
                <a:solidFill>
                  <a:schemeClr val="bg1"/>
                </a:solidFill>
                <a:latin typeface="Arial"/>
                <a:ea typeface="+mn-lt"/>
                <a:cs typeface="+mn-lt"/>
              </a:rPr>
              <a:t>cliente</a:t>
            </a:r>
            <a:r>
              <a:rPr lang="en-US" sz="3600">
                <a:solidFill>
                  <a:schemeClr val="bg1"/>
                </a:solidFill>
                <a:latin typeface="Arial"/>
                <a:ea typeface="+mn-lt"/>
                <a:cs typeface="+mn-lt"/>
              </a:rPr>
              <a:t> </a:t>
            </a:r>
            <a:r>
              <a:rPr lang="en-US" sz="3600" err="1">
                <a:solidFill>
                  <a:schemeClr val="bg1"/>
                </a:solidFill>
                <a:latin typeface="Arial"/>
                <a:ea typeface="+mn-lt"/>
                <a:cs typeface="+mn-lt"/>
              </a:rPr>
              <a:t>desperdicia</a:t>
            </a:r>
            <a:r>
              <a:rPr lang="en-US" sz="3600">
                <a:solidFill>
                  <a:schemeClr val="bg1"/>
                </a:solidFill>
                <a:latin typeface="Arial"/>
                <a:ea typeface="+mn-lt"/>
                <a:cs typeface="+mn-lt"/>
              </a:rPr>
              <a:t> RAM</a:t>
            </a:r>
            <a:endParaRPr lang="en-US">
              <a:solidFill>
                <a:schemeClr val="bg1"/>
              </a:solidFill>
              <a:latin typeface="Arial"/>
              <a:cs typeface="Arial"/>
            </a:endParaRPr>
          </a:p>
          <a:p>
            <a:endParaRPr lang="en-US" sz="3600">
              <a:solidFill>
                <a:schemeClr val="bg1"/>
              </a:solidFill>
              <a:latin typeface="Arial"/>
              <a:ea typeface="+mn-lt"/>
              <a:cs typeface="+mn-lt"/>
            </a:endParaRPr>
          </a:p>
          <a:p>
            <a:pPr marL="571500" indent="-571500">
              <a:buFont typeface="Arial"/>
              <a:buChar char="•"/>
            </a:pPr>
            <a:r>
              <a:rPr lang="en-US" sz="3600" err="1">
                <a:solidFill>
                  <a:schemeClr val="bg1"/>
                </a:solidFill>
                <a:latin typeface="Arial"/>
                <a:ea typeface="+mn-lt"/>
                <a:cs typeface="+mn-lt"/>
              </a:rPr>
              <a:t>Deshabilitar</a:t>
            </a:r>
            <a:r>
              <a:rPr lang="en-US" sz="3600">
                <a:solidFill>
                  <a:schemeClr val="bg1"/>
                </a:solidFill>
                <a:latin typeface="Arial"/>
                <a:ea typeface="+mn-lt"/>
                <a:cs typeface="+mn-lt"/>
              </a:rPr>
              <a:t> las </a:t>
            </a:r>
            <a:r>
              <a:rPr lang="en-US" sz="3600" err="1">
                <a:solidFill>
                  <a:schemeClr val="bg1"/>
                </a:solidFill>
                <a:latin typeface="Arial"/>
                <a:ea typeface="+mn-lt"/>
                <a:cs typeface="+mn-lt"/>
              </a:rPr>
              <a:t>conexiones</a:t>
            </a:r>
            <a:r>
              <a:rPr lang="en-US" sz="3600">
                <a:solidFill>
                  <a:schemeClr val="bg1"/>
                </a:solidFill>
                <a:latin typeface="Arial"/>
                <a:ea typeface="+mn-lt"/>
                <a:cs typeface="+mn-lt"/>
              </a:rPr>
              <a:t> persistentes significa que el cliente probablemente se conectará a todos los servidores en cada solicitud. El protocolo de enlace de tres vías agrega latencia y paquetes a cada solicitud.</a:t>
            </a:r>
            <a:endParaRPr lang="en-US">
              <a:solidFill>
                <a:schemeClr val="bg1"/>
              </a:solidFill>
              <a:latin typeface="Arial"/>
              <a:cs typeface="Arial"/>
            </a:endParaRPr>
          </a:p>
          <a:p>
            <a:endParaRPr lang="en-US" sz="3600">
              <a:solidFill>
                <a:schemeClr val="bg1"/>
              </a:solidFill>
              <a:latin typeface="Arial"/>
              <a:ea typeface="Calibri"/>
              <a:cs typeface="Calibri"/>
            </a:endParaRPr>
          </a:p>
          <a:p>
            <a:endParaRPr lang="en-US" sz="3600">
              <a:solidFill>
                <a:schemeClr val="bg1"/>
              </a:solidFill>
              <a:latin typeface="Calibri"/>
              <a:ea typeface="Calibri"/>
              <a:cs typeface="Calibri"/>
            </a:endParaRPr>
          </a:p>
        </p:txBody>
      </p:sp>
    </p:spTree>
    <p:extLst>
      <p:ext uri="{BB962C8B-B14F-4D97-AF65-F5344CB8AC3E}">
        <p14:creationId xmlns:p14="http://schemas.microsoft.com/office/powerpoint/2010/main" val="286516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4" name="Forma libre: forma 3">
            <a:extLst>
              <a:ext uri="{FF2B5EF4-FFF2-40B4-BE49-F238E27FC236}">
                <a16:creationId xmlns:a16="http://schemas.microsoft.com/office/drawing/2014/main" id="{B98F83C3-0F23-4586-8C86-C0FF4F36BE3F}"/>
              </a:ext>
            </a:extLst>
          </p:cNvPr>
          <p:cNvSpPr/>
          <p:nvPr/>
        </p:nvSpPr>
        <p:spPr>
          <a:xfrm rot="5400000">
            <a:off x="3981447" y="-4131129"/>
            <a:ext cx="10325101" cy="18549259"/>
          </a:xfrm>
          <a:custGeom>
            <a:avLst/>
            <a:gdLst>
              <a:gd name="connsiteX0" fmla="*/ 10310191 w 16154400"/>
              <a:gd name="connsiteY0" fmla="*/ 26505 h 9859618"/>
              <a:gd name="connsiteX1" fmla="*/ 16154400 w 16154400"/>
              <a:gd name="connsiteY1" fmla="*/ 0 h 9859618"/>
              <a:gd name="connsiteX2" fmla="*/ 5645426 w 16154400"/>
              <a:gd name="connsiteY2" fmla="*/ 9859618 h 9859618"/>
              <a:gd name="connsiteX3" fmla="*/ 0 w 16154400"/>
              <a:gd name="connsiteY3" fmla="*/ 9833113 h 9859618"/>
              <a:gd name="connsiteX4" fmla="*/ 10310191 w 16154400"/>
              <a:gd name="connsiteY4" fmla="*/ 26505 h 9859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4400" h="9859618">
                <a:moveTo>
                  <a:pt x="10310191" y="26505"/>
                </a:moveTo>
                <a:lnTo>
                  <a:pt x="16154400" y="0"/>
                </a:lnTo>
                <a:lnTo>
                  <a:pt x="5645426" y="9859618"/>
                </a:lnTo>
                <a:lnTo>
                  <a:pt x="0" y="9833113"/>
                </a:lnTo>
                <a:lnTo>
                  <a:pt x="10310191" y="2650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6" name="Grupo 25">
            <a:extLst>
              <a:ext uri="{FF2B5EF4-FFF2-40B4-BE49-F238E27FC236}">
                <a16:creationId xmlns:a16="http://schemas.microsoft.com/office/drawing/2014/main" id="{9F383FA2-E8DC-4626-86C4-0DD3A839B73C}"/>
              </a:ext>
            </a:extLst>
          </p:cNvPr>
          <p:cNvGrpSpPr/>
          <p:nvPr/>
        </p:nvGrpSpPr>
        <p:grpSpPr>
          <a:xfrm>
            <a:off x="2995957" y="3495037"/>
            <a:ext cx="11182901" cy="3533235"/>
            <a:chOff x="3552549" y="2338180"/>
            <a:chExt cx="11182901" cy="3533235"/>
          </a:xfrm>
        </p:grpSpPr>
        <p:grpSp>
          <p:nvGrpSpPr>
            <p:cNvPr id="17" name="Grupo 16">
              <a:extLst>
                <a:ext uri="{FF2B5EF4-FFF2-40B4-BE49-F238E27FC236}">
                  <a16:creationId xmlns:a16="http://schemas.microsoft.com/office/drawing/2014/main" id="{DE195393-F21F-4BFE-8216-585BD6205662}"/>
                </a:ext>
              </a:extLst>
            </p:cNvPr>
            <p:cNvGrpSpPr/>
            <p:nvPr/>
          </p:nvGrpSpPr>
          <p:grpSpPr>
            <a:xfrm>
              <a:off x="3552549" y="2338180"/>
              <a:ext cx="11182901" cy="3533235"/>
              <a:chOff x="8322365" y="5578061"/>
              <a:chExt cx="7915136" cy="2395826"/>
            </a:xfrm>
          </p:grpSpPr>
          <p:sp>
            <p:nvSpPr>
              <p:cNvPr id="14" name="Rectángulo 13">
                <a:extLst>
                  <a:ext uri="{FF2B5EF4-FFF2-40B4-BE49-F238E27FC236}">
                    <a16:creationId xmlns:a16="http://schemas.microsoft.com/office/drawing/2014/main" id="{07F7938B-EA9B-4156-8A00-E168B365B446}"/>
                  </a:ext>
                </a:extLst>
              </p:cNvPr>
              <p:cNvSpPr/>
              <p:nvPr/>
            </p:nvSpPr>
            <p:spPr>
              <a:xfrm>
                <a:off x="8322365" y="5578061"/>
                <a:ext cx="7911548" cy="1205948"/>
              </a:xfrm>
              <a:prstGeom prst="rect">
                <a:avLst/>
              </a:prstGeom>
              <a:solidFill>
                <a:srgbClr val="695C59"/>
              </a:solidFill>
              <a:ln>
                <a:solidFill>
                  <a:srgbClr val="695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 name="Rectángulo 12">
                <a:extLst>
                  <a:ext uri="{FF2B5EF4-FFF2-40B4-BE49-F238E27FC236}">
                    <a16:creationId xmlns:a16="http://schemas.microsoft.com/office/drawing/2014/main" id="{04F93AA5-BEFD-48CE-96E1-9DBEC449B61E}"/>
                  </a:ext>
                </a:extLst>
              </p:cNvPr>
              <p:cNvSpPr/>
              <p:nvPr/>
            </p:nvSpPr>
            <p:spPr>
              <a:xfrm>
                <a:off x="8322365" y="6758609"/>
                <a:ext cx="7911548" cy="1215278"/>
              </a:xfrm>
              <a:prstGeom prst="rect">
                <a:avLst/>
              </a:prstGeom>
              <a:solidFill>
                <a:srgbClr val="2B9996"/>
              </a:solidFill>
              <a:ln>
                <a:solidFill>
                  <a:srgbClr val="2B99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16" name="Imagen 15">
                <a:extLst>
                  <a:ext uri="{FF2B5EF4-FFF2-40B4-BE49-F238E27FC236}">
                    <a16:creationId xmlns:a16="http://schemas.microsoft.com/office/drawing/2014/main" id="{938E7A0F-9D03-45AF-AF21-2E5CF7F4D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9512" y="5877045"/>
                <a:ext cx="3977989" cy="2096842"/>
              </a:xfrm>
              <a:prstGeom prst="rect">
                <a:avLst/>
              </a:prstGeom>
            </p:spPr>
          </p:pic>
        </p:grpSp>
        <p:sp>
          <p:nvSpPr>
            <p:cNvPr id="8" name="Freeform 4">
              <a:extLst>
                <a:ext uri="{FF2B5EF4-FFF2-40B4-BE49-F238E27FC236}">
                  <a16:creationId xmlns:a16="http://schemas.microsoft.com/office/drawing/2014/main" id="{D2DC2CD1-CEFB-4260-B922-92B4FBAEB390}"/>
                </a:ext>
              </a:extLst>
            </p:cNvPr>
            <p:cNvSpPr/>
            <p:nvPr/>
          </p:nvSpPr>
          <p:spPr>
            <a:xfrm>
              <a:off x="4347127" y="365263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3848100" y="2594199"/>
              <a:ext cx="6104972"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lang="es-MX" sz="6150" dirty="0">
                  <a:solidFill>
                    <a:schemeClr val="bg1"/>
                  </a:solidFill>
                  <a:latin typeface="DM Serif Display"/>
                </a:rPr>
                <a:t>Mecanismos</a:t>
              </a:r>
              <a:endParaRPr kumimoji="0" lang="es-419" sz="6150" b="0" i="0" u="none" strike="noStrike" kern="1200" cap="none" spc="0" normalizeH="0" baseline="0" noProof="0" dirty="0">
                <a:ln>
                  <a:noFill/>
                </a:ln>
                <a:solidFill>
                  <a:schemeClr val="bg1"/>
                </a:solidFill>
                <a:effectLst/>
                <a:uLnTx/>
                <a:uFillTx/>
                <a:latin typeface="DM Serif Display"/>
                <a:ea typeface="+mn-ea"/>
                <a:cs typeface="+mn-cs"/>
              </a:endParaRPr>
            </a:p>
          </p:txBody>
        </p:sp>
      </p:grpSp>
    </p:spTree>
    <p:extLst>
      <p:ext uri="{BB962C8B-B14F-4D97-AF65-F5344CB8AC3E}">
        <p14:creationId xmlns:p14="http://schemas.microsoft.com/office/powerpoint/2010/main" val="2346919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rot="10800000">
            <a:off x="9835877" y="2781300"/>
            <a:ext cx="8452123" cy="7585986"/>
          </a:xfrm>
          <a:custGeom>
            <a:avLst/>
            <a:gdLst/>
            <a:ahLst/>
            <a:cxnLst/>
            <a:rect l="l" t="t" r="r" b="b"/>
            <a:pathLst>
              <a:path w="8452123" h="7585986">
                <a:moveTo>
                  <a:pt x="0" y="0"/>
                </a:moveTo>
                <a:lnTo>
                  <a:pt x="8452123" y="0"/>
                </a:lnTo>
                <a:lnTo>
                  <a:pt x="8452123" y="7585986"/>
                </a:lnTo>
                <a:lnTo>
                  <a:pt x="0" y="7585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16200000">
            <a:off x="-816407" y="736435"/>
            <a:ext cx="7043223" cy="5455977"/>
          </a:xfrm>
          <a:custGeom>
            <a:avLst/>
            <a:gdLst/>
            <a:ahLst/>
            <a:cxnLst/>
            <a:rect l="l" t="t" r="r" b="b"/>
            <a:pathLst>
              <a:path w="7043223" h="5455977">
                <a:moveTo>
                  <a:pt x="0" y="0"/>
                </a:moveTo>
                <a:lnTo>
                  <a:pt x="7043223" y="0"/>
                </a:lnTo>
                <a:lnTo>
                  <a:pt x="7043223" y="5455977"/>
                </a:lnTo>
                <a:lnTo>
                  <a:pt x="0" y="5455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655611" y="4152900"/>
            <a:ext cx="10181834" cy="5232202"/>
          </a:xfrm>
          <a:prstGeom prst="rect">
            <a:avLst/>
          </a:prstGeom>
        </p:spPr>
        <p:txBody>
          <a:bodyPr lIns="0" tIns="0" rIns="0" bIns="0" rtlCol="0" anchor="t">
            <a:spAutoFit/>
          </a:bodyPr>
          <a:lstStyle/>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err="1">
                <a:ln>
                  <a:noFill/>
                </a:ln>
                <a:solidFill>
                  <a:srgbClr val="FFFFFF"/>
                </a:solidFill>
                <a:effectLst/>
                <a:uLnTx/>
                <a:uFillTx/>
                <a:latin typeface="IBM Plex Sans Condensed"/>
                <a:ea typeface="+mn-ea"/>
                <a:cs typeface="+mn-cs"/>
              </a:rPr>
              <a:t>Memcached</a:t>
            </a: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 </a:t>
            </a:r>
            <a:r>
              <a:rPr kumimoji="0" lang="es-MX" sz="2850" b="0" i="0" u="none" strike="noStrike" kern="1200" cap="none" spc="39" normalizeH="0" baseline="0" noProof="0" dirty="0">
                <a:ln>
                  <a:noFill/>
                </a:ln>
                <a:solidFill>
                  <a:srgbClr val="FF0000"/>
                </a:solidFill>
                <a:effectLst/>
                <a:uLnTx/>
                <a:uFillTx/>
                <a:latin typeface="IBM Plex Sans Condensed"/>
                <a:ea typeface="+mn-ea"/>
                <a:cs typeface="+mn-cs"/>
              </a:rPr>
              <a:t>no tiene </a:t>
            </a: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incorporado un mecanismo de replicación integrado como algunas otras bases de datos NoSQL.</a:t>
            </a:r>
          </a:p>
          <a:p>
            <a:pPr marL="0" marR="0" lvl="0" indent="0" algn="ctr" defTabSz="914400" rtl="0" eaLnBrk="1" fontAlgn="auto" latinLnBrk="0" hangingPunct="1">
              <a:lnSpc>
                <a:spcPts val="3408"/>
              </a:lnSpc>
              <a:spcBef>
                <a:spcPts val="0"/>
              </a:spcBef>
              <a:spcAft>
                <a:spcPts val="0"/>
              </a:spcAft>
              <a:buClrTx/>
              <a:buSzTx/>
              <a:buFontTx/>
              <a:buNone/>
              <a:tabLst/>
              <a:defRPr/>
            </a:pPr>
            <a:endParaRPr kumimoji="0" lang="es-MX" sz="2850" b="0" i="0" u="none" strike="noStrike" kern="1200" cap="none" spc="39" normalizeH="0" baseline="0" noProof="0" dirty="0">
              <a:ln>
                <a:noFill/>
              </a:ln>
              <a:solidFill>
                <a:srgbClr val="FFFFFF"/>
              </a:solidFill>
              <a:effectLst/>
              <a:uLnTx/>
              <a:uFillTx/>
              <a:latin typeface="IBM Plex Sans Condensed"/>
              <a:ea typeface="+mn-ea"/>
              <a:cs typeface="+mn-cs"/>
            </a:endParaRPr>
          </a:p>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00B0F0"/>
                </a:solidFill>
                <a:effectLst/>
                <a:uLnTx/>
                <a:uFillTx/>
                <a:latin typeface="IBM Plex Sans Condensed"/>
                <a:ea typeface="+mn-ea"/>
                <a:cs typeface="+mn-cs"/>
              </a:rPr>
              <a:t>Sin embargo</a:t>
            </a: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 puedes implementar la replicación manualmente utilizando la técnica de "</a:t>
            </a:r>
            <a:r>
              <a:rPr kumimoji="0" lang="es-MX" sz="2850" b="0" i="0" u="none" strike="noStrike" kern="1200" cap="none" spc="39" normalizeH="0" baseline="0" noProof="0" dirty="0" err="1">
                <a:ln>
                  <a:noFill/>
                </a:ln>
                <a:solidFill>
                  <a:srgbClr val="F79646">
                    <a:lumMod val="75000"/>
                  </a:srgbClr>
                </a:solidFill>
                <a:effectLst/>
                <a:uLnTx/>
                <a:uFillTx/>
                <a:latin typeface="IBM Plex Sans Condensed"/>
                <a:ea typeface="+mn-ea"/>
                <a:cs typeface="+mn-cs"/>
              </a:rPr>
              <a:t>sharding</a:t>
            </a: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a:t>
            </a:r>
          </a:p>
          <a:p>
            <a:pPr marL="0" marR="0" lvl="0" indent="0" algn="ctr" defTabSz="914400" rtl="0" eaLnBrk="1" fontAlgn="auto" latinLnBrk="0" hangingPunct="1">
              <a:lnSpc>
                <a:spcPts val="3408"/>
              </a:lnSpc>
              <a:spcBef>
                <a:spcPts val="0"/>
              </a:spcBef>
              <a:spcAft>
                <a:spcPts val="0"/>
              </a:spcAft>
              <a:buClrTx/>
              <a:buSzTx/>
              <a:buFontTx/>
              <a:buNone/>
              <a:tabLst/>
              <a:defRPr/>
            </a:pPr>
            <a:endParaRPr kumimoji="0" lang="es-MX" sz="2850" b="0" i="0" u="none" strike="noStrike" kern="1200" cap="none" spc="39" normalizeH="0" baseline="0" noProof="0" dirty="0">
              <a:ln>
                <a:noFill/>
              </a:ln>
              <a:solidFill>
                <a:srgbClr val="FFFFFF"/>
              </a:solidFill>
              <a:effectLst/>
              <a:uLnTx/>
              <a:uFillTx/>
              <a:latin typeface="IBM Plex Sans Condensed"/>
              <a:ea typeface="+mn-ea"/>
              <a:cs typeface="+mn-cs"/>
            </a:endParaRPr>
          </a:p>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Dividiendo los datos entre múltiples servidores </a:t>
            </a:r>
            <a:r>
              <a:rPr kumimoji="0" lang="es-MX" sz="2850" b="0" i="0" u="none" strike="noStrike" kern="1200" cap="none" spc="39" normalizeH="0" baseline="0" noProof="0" dirty="0" err="1">
                <a:ln>
                  <a:noFill/>
                </a:ln>
                <a:solidFill>
                  <a:srgbClr val="FFFFFF"/>
                </a:solidFill>
                <a:effectLst/>
                <a:uLnTx/>
                <a:uFillTx/>
                <a:latin typeface="IBM Plex Sans Condensed"/>
                <a:ea typeface="+mn-ea"/>
                <a:cs typeface="+mn-cs"/>
              </a:rPr>
              <a:t>Memcached</a:t>
            </a: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 </a:t>
            </a:r>
            <a:r>
              <a:rPr kumimoji="0" lang="es-MX" sz="2850" b="0" i="0" u="none" strike="noStrike" kern="1200" cap="none" spc="39" normalizeH="0" baseline="0" noProof="0" dirty="0">
                <a:ln>
                  <a:noFill/>
                </a:ln>
                <a:solidFill>
                  <a:srgbClr val="00B050"/>
                </a:solidFill>
                <a:effectLst/>
                <a:uLnTx/>
                <a:uFillTx/>
                <a:latin typeface="IBM Plex Sans Condensed"/>
                <a:ea typeface="+mn-ea"/>
                <a:cs typeface="+mn-cs"/>
              </a:rPr>
              <a:t>distribuidos </a:t>
            </a: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y asegurándote de que los datos clave se almacenen en varios servidores para redundancia.</a:t>
            </a:r>
          </a:p>
          <a:p>
            <a:pPr marL="0" marR="0" lvl="0" indent="0" algn="ctr" defTabSz="914400" rtl="0" eaLnBrk="1" fontAlgn="auto" latinLnBrk="0" hangingPunct="1">
              <a:lnSpc>
                <a:spcPts val="3408"/>
              </a:lnSpc>
              <a:spcBef>
                <a:spcPts val="0"/>
              </a:spcBef>
              <a:spcAft>
                <a:spcPts val="0"/>
              </a:spcAft>
              <a:buClrTx/>
              <a:buSzTx/>
              <a:buFontTx/>
              <a:buNone/>
              <a:tabLst/>
              <a:defRPr/>
            </a:pPr>
            <a:endParaRPr kumimoji="0" lang="es-MX" sz="2850" b="0" i="0" u="none" strike="noStrike" kern="1200" cap="none" spc="39" normalizeH="0" baseline="0" noProof="0" dirty="0">
              <a:ln>
                <a:noFill/>
              </a:ln>
              <a:solidFill>
                <a:srgbClr val="FFFFFF"/>
              </a:solidFill>
              <a:effectLst/>
              <a:uLnTx/>
              <a:uFillTx/>
              <a:latin typeface="IBM Plex Sans Condensed"/>
              <a:ea typeface="+mn-ea"/>
              <a:cs typeface="+mn-cs"/>
            </a:endParaRPr>
          </a:p>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Algunas bibliotecas y herramientas de cliente de </a:t>
            </a:r>
            <a:r>
              <a:rPr kumimoji="0" lang="es-MX" sz="2850" b="0" i="0" u="none" strike="noStrike" kern="1200" cap="none" spc="39" normalizeH="0" baseline="0" noProof="0" dirty="0" err="1">
                <a:ln>
                  <a:noFill/>
                </a:ln>
                <a:solidFill>
                  <a:srgbClr val="FFFFFF"/>
                </a:solidFill>
                <a:effectLst/>
                <a:uLnTx/>
                <a:uFillTx/>
                <a:latin typeface="IBM Plex Sans Condensed"/>
                <a:ea typeface="+mn-ea"/>
                <a:cs typeface="+mn-cs"/>
              </a:rPr>
              <a:t>Memcached</a:t>
            </a: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 ofrecen soporte para la replicación a nivel de aplicación.</a:t>
            </a:r>
            <a:endParaRPr kumimoji="0" lang="es-UY" sz="2850" b="0" i="0" u="none" strike="noStrike" kern="1200" cap="none" spc="39" normalizeH="0" baseline="0" noProof="0" dirty="0">
              <a:ln>
                <a:noFill/>
              </a:ln>
              <a:solidFill>
                <a:srgbClr val="FFFFFF"/>
              </a:solidFill>
              <a:effectLst/>
              <a:uLnTx/>
              <a:uFillTx/>
              <a:latin typeface="IBM Plex Sans Condensed"/>
              <a:ea typeface="+mn-ea"/>
              <a:cs typeface="+mn-cs"/>
            </a:endParaRPr>
          </a:p>
        </p:txBody>
      </p:sp>
      <p:sp>
        <p:nvSpPr>
          <p:cNvPr id="8" name="Freeform 4">
            <a:extLst>
              <a:ext uri="{FF2B5EF4-FFF2-40B4-BE49-F238E27FC236}">
                <a16:creationId xmlns:a16="http://schemas.microsoft.com/office/drawing/2014/main" id="{D2DC2CD1-CEFB-4260-B922-92B4FBAEB390}"/>
              </a:ext>
            </a:extLst>
          </p:cNvPr>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3352800" y="465569"/>
            <a:ext cx="10439400" cy="2050369"/>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MX" sz="6150" b="0" i="0" u="none" strike="noStrike" kern="1200" cap="none" spc="0" normalizeH="0" baseline="0" noProof="0">
                <a:ln>
                  <a:noFill/>
                </a:ln>
                <a:solidFill>
                  <a:srgbClr val="FFFFFF"/>
                </a:solidFill>
                <a:effectLst/>
                <a:uLnTx/>
                <a:uFillTx/>
                <a:latin typeface="DM Serif Display"/>
                <a:ea typeface="+mn-ea"/>
                <a:cs typeface="+mn-cs"/>
              </a:rPr>
              <a:t>Mecanismos de Replicación </a:t>
            </a:r>
            <a:r>
              <a:rPr kumimoji="0" lang="es-MX" sz="2400" b="0" i="0" u="none" strike="noStrike" kern="1200" cap="none" spc="0" normalizeH="0" baseline="0" noProof="0">
                <a:ln>
                  <a:noFill/>
                </a:ln>
                <a:solidFill>
                  <a:srgbClr val="FFFFFF"/>
                </a:solidFill>
                <a:effectLst/>
                <a:uLnTx/>
                <a:uFillTx/>
                <a:latin typeface="DM Serif Display"/>
                <a:ea typeface="+mn-ea"/>
                <a:cs typeface="+mn-cs"/>
              </a:rPr>
              <a:t>(Copia de servidores paralelos)</a:t>
            </a:r>
            <a:endParaRPr kumimoji="0" lang="es-419" sz="6150" b="0" i="0" u="none" strike="noStrike" kern="1200" cap="none" spc="0" normalizeH="0" baseline="0" noProof="0">
              <a:ln>
                <a:noFill/>
              </a:ln>
              <a:solidFill>
                <a:srgbClr val="FFFFFF"/>
              </a:solidFill>
              <a:effectLst/>
              <a:uLnTx/>
              <a:uFillTx/>
              <a:latin typeface="DM Serif Display"/>
              <a:ea typeface="+mn-ea"/>
              <a:cs typeface="+mn-cs"/>
            </a:endParaRPr>
          </a:p>
        </p:txBody>
      </p:sp>
      <p:sp>
        <p:nvSpPr>
          <p:cNvPr id="7" name="Diagrama de flujo: almacenamiento de acceso secuencial 6">
            <a:extLst>
              <a:ext uri="{FF2B5EF4-FFF2-40B4-BE49-F238E27FC236}">
                <a16:creationId xmlns:a16="http://schemas.microsoft.com/office/drawing/2014/main" id="{DD7EE9F0-C84C-47E1-B820-AC10E628D123}"/>
              </a:ext>
            </a:extLst>
          </p:cNvPr>
          <p:cNvSpPr/>
          <p:nvPr/>
        </p:nvSpPr>
        <p:spPr>
          <a:xfrm>
            <a:off x="13715999" y="3186084"/>
            <a:ext cx="2083603" cy="1602364"/>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Serv1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Clave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Servidor</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Diagrama de flujo: almacenamiento de acceso secuencial 9">
            <a:extLst>
              <a:ext uri="{FF2B5EF4-FFF2-40B4-BE49-F238E27FC236}">
                <a16:creationId xmlns:a16="http://schemas.microsoft.com/office/drawing/2014/main" id="{A5E68C8A-C92B-40E2-B3D5-D9EC08B7F2B8}"/>
              </a:ext>
            </a:extLst>
          </p:cNvPr>
          <p:cNvSpPr/>
          <p:nvPr/>
        </p:nvSpPr>
        <p:spPr>
          <a:xfrm>
            <a:off x="12085821" y="5773111"/>
            <a:ext cx="2083603" cy="1602364"/>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Serv2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Clave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Datos</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Diagrama de flujo: almacenamiento de acceso secuencial 10">
            <a:extLst>
              <a:ext uri="{FF2B5EF4-FFF2-40B4-BE49-F238E27FC236}">
                <a16:creationId xmlns:a16="http://schemas.microsoft.com/office/drawing/2014/main" id="{99846BBD-E565-473D-BD39-8EB831CAF481}"/>
              </a:ext>
            </a:extLst>
          </p:cNvPr>
          <p:cNvSpPr/>
          <p:nvPr/>
        </p:nvSpPr>
        <p:spPr>
          <a:xfrm>
            <a:off x="15621000" y="5747711"/>
            <a:ext cx="2083603" cy="1602364"/>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Serv3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Clave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Datos</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Conector recto de flecha 5">
            <a:extLst>
              <a:ext uri="{FF2B5EF4-FFF2-40B4-BE49-F238E27FC236}">
                <a16:creationId xmlns:a16="http://schemas.microsoft.com/office/drawing/2014/main" id="{E3F2D8A9-9FCC-4F04-8E79-2A13A8221500}"/>
              </a:ext>
            </a:extLst>
          </p:cNvPr>
          <p:cNvCxnSpPr>
            <a:cxnSpLocks/>
            <a:stCxn id="7" idx="2"/>
            <a:endCxn id="10" idx="0"/>
          </p:cNvCxnSpPr>
          <p:nvPr/>
        </p:nvCxnSpPr>
        <p:spPr>
          <a:xfrm flipH="1">
            <a:off x="13127623" y="4788448"/>
            <a:ext cx="1630178" cy="984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7CBCAF2A-E78A-4CFC-A826-D45434B94988}"/>
              </a:ext>
            </a:extLst>
          </p:cNvPr>
          <p:cNvCxnSpPr>
            <a:cxnSpLocks/>
            <a:stCxn id="7" idx="2"/>
            <a:endCxn id="11" idx="0"/>
          </p:cNvCxnSpPr>
          <p:nvPr/>
        </p:nvCxnSpPr>
        <p:spPr>
          <a:xfrm>
            <a:off x="14757801" y="4788448"/>
            <a:ext cx="1905001" cy="95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636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rot="10800000">
            <a:off x="9835877" y="2781300"/>
            <a:ext cx="8452123" cy="7585986"/>
          </a:xfrm>
          <a:custGeom>
            <a:avLst/>
            <a:gdLst/>
            <a:ahLst/>
            <a:cxnLst/>
            <a:rect l="l" t="t" r="r" b="b"/>
            <a:pathLst>
              <a:path w="8452123" h="7585986">
                <a:moveTo>
                  <a:pt x="0" y="0"/>
                </a:moveTo>
                <a:lnTo>
                  <a:pt x="8452123" y="0"/>
                </a:lnTo>
                <a:lnTo>
                  <a:pt x="8452123" y="7585986"/>
                </a:lnTo>
                <a:lnTo>
                  <a:pt x="0" y="7585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16200000">
            <a:off x="-816407" y="736435"/>
            <a:ext cx="7043223" cy="5455977"/>
          </a:xfrm>
          <a:custGeom>
            <a:avLst/>
            <a:gdLst/>
            <a:ahLst/>
            <a:cxnLst/>
            <a:rect l="l" t="t" r="r" b="b"/>
            <a:pathLst>
              <a:path w="7043223" h="5455977">
                <a:moveTo>
                  <a:pt x="0" y="0"/>
                </a:moveTo>
                <a:lnTo>
                  <a:pt x="7043223" y="0"/>
                </a:lnTo>
                <a:lnTo>
                  <a:pt x="7043223" y="5455977"/>
                </a:lnTo>
                <a:lnTo>
                  <a:pt x="0" y="5455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3634937" y="2478722"/>
            <a:ext cx="2842063" cy="436017"/>
          </a:xfrm>
          <a:prstGeom prst="rect">
            <a:avLst/>
          </a:prstGeom>
        </p:spPr>
        <p:txBody>
          <a:bodyPr wrap="square" lIns="0" tIns="0" rIns="0" bIns="0" rtlCol="0" anchor="t">
            <a:spAutoFit/>
          </a:bodyPr>
          <a:lstStyle/>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a:ln>
                  <a:noFill/>
                </a:ln>
                <a:solidFill>
                  <a:srgbClr val="FF0000"/>
                </a:solidFill>
                <a:effectLst/>
                <a:uLnTx/>
                <a:uFillTx/>
                <a:latin typeface="IBM Plex Sans Condensed"/>
                <a:ea typeface="+mn-ea"/>
                <a:cs typeface="+mn-cs"/>
              </a:rPr>
              <a:t>En MEMORIA</a:t>
            </a:r>
            <a:endParaRPr kumimoji="0" lang="es-UY" sz="2850" b="0" i="0" u="none" strike="noStrike" kern="1200" cap="none" spc="39" normalizeH="0" baseline="0" noProof="0">
              <a:ln>
                <a:noFill/>
              </a:ln>
              <a:solidFill>
                <a:srgbClr val="FFFFFF"/>
              </a:solidFill>
              <a:effectLst/>
              <a:uLnTx/>
              <a:uFillTx/>
              <a:latin typeface="IBM Plex Sans Condensed"/>
              <a:ea typeface="+mn-ea"/>
              <a:cs typeface="+mn-cs"/>
            </a:endParaRPr>
          </a:p>
        </p:txBody>
      </p:sp>
      <p:sp>
        <p:nvSpPr>
          <p:cNvPr id="8" name="Freeform 4">
            <a:extLst>
              <a:ext uri="{FF2B5EF4-FFF2-40B4-BE49-F238E27FC236}">
                <a16:creationId xmlns:a16="http://schemas.microsoft.com/office/drawing/2014/main" id="{D2DC2CD1-CEFB-4260-B922-92B4FBAEB390}"/>
              </a:ext>
            </a:extLst>
          </p:cNvPr>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4419600" y="465569"/>
            <a:ext cx="6096000"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MX" sz="6150" b="0" i="0" u="none" strike="noStrike" kern="1200" cap="none" spc="0" normalizeH="0" baseline="0" noProof="0">
                <a:ln>
                  <a:noFill/>
                </a:ln>
                <a:solidFill>
                  <a:srgbClr val="FFFFFF"/>
                </a:solidFill>
                <a:effectLst/>
                <a:uLnTx/>
                <a:uFillTx/>
                <a:latin typeface="DM Serif Display"/>
                <a:ea typeface="+mn-ea"/>
                <a:cs typeface="+mn-cs"/>
              </a:rPr>
              <a:t>Almacenamiento</a:t>
            </a:r>
            <a:endParaRPr kumimoji="0" lang="es-419" sz="6150" b="0" i="0" u="none" strike="noStrike" kern="1200" cap="none" spc="0" normalizeH="0" baseline="0" noProof="0">
              <a:ln>
                <a:noFill/>
              </a:ln>
              <a:solidFill>
                <a:srgbClr val="FFFFFF"/>
              </a:solidFill>
              <a:effectLst/>
              <a:uLnTx/>
              <a:uFillTx/>
              <a:latin typeface="DM Serif Display"/>
              <a:ea typeface="+mn-ea"/>
              <a:cs typeface="+mn-cs"/>
            </a:endParaRPr>
          </a:p>
        </p:txBody>
      </p:sp>
      <p:sp>
        <p:nvSpPr>
          <p:cNvPr id="15" name="TextBox 5">
            <a:extLst>
              <a:ext uri="{FF2B5EF4-FFF2-40B4-BE49-F238E27FC236}">
                <a16:creationId xmlns:a16="http://schemas.microsoft.com/office/drawing/2014/main" id="{61B1B790-87EE-450B-9D10-DA0F7D35B9EC}"/>
              </a:ext>
            </a:extLst>
          </p:cNvPr>
          <p:cNvSpPr txBox="1"/>
          <p:nvPr/>
        </p:nvSpPr>
        <p:spPr>
          <a:xfrm>
            <a:off x="9311512" y="2127275"/>
            <a:ext cx="4191000" cy="1308050"/>
          </a:xfrm>
          <a:prstGeom prst="rect">
            <a:avLst/>
          </a:prstGeom>
        </p:spPr>
        <p:txBody>
          <a:bodyPr wrap="square" lIns="0" tIns="0" rIns="0" bIns="0" rtlCol="0" anchor="t">
            <a:spAutoFit/>
          </a:bodyPr>
          <a:lstStyle/>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a:ln>
                  <a:noFill/>
                </a:ln>
                <a:solidFill>
                  <a:srgbClr val="00B0F0"/>
                </a:solidFill>
                <a:effectLst/>
                <a:uLnTx/>
                <a:uFillTx/>
                <a:latin typeface="IBM Plex Sans Condensed"/>
                <a:ea typeface="+mn-ea"/>
                <a:cs typeface="+mn-cs"/>
              </a:rPr>
              <a:t>Extremadamente </a:t>
            </a:r>
            <a:r>
              <a:rPr kumimoji="0" lang="es-UY" sz="2850" b="0" i="0" u="none" strike="noStrike" kern="1200" cap="none" spc="39" normalizeH="0" baseline="0" noProof="0">
                <a:ln>
                  <a:noFill/>
                </a:ln>
                <a:solidFill>
                  <a:srgbClr val="00B0F0"/>
                </a:solidFill>
                <a:effectLst/>
                <a:uLnTx/>
                <a:uFillTx/>
                <a:latin typeface="IBM Plex Sans Condensed"/>
                <a:ea typeface="+mn-ea"/>
                <a:cs typeface="+mn-cs"/>
              </a:rPr>
              <a:t>rápida</a:t>
            </a:r>
          </a:p>
          <a:p>
            <a:pPr marL="0" marR="0" lvl="0" indent="0" algn="ctr" defTabSz="914400" rtl="0" eaLnBrk="1" fontAlgn="auto" latinLnBrk="0" hangingPunct="1">
              <a:lnSpc>
                <a:spcPts val="3408"/>
              </a:lnSpc>
              <a:spcBef>
                <a:spcPts val="0"/>
              </a:spcBef>
              <a:spcAft>
                <a:spcPts val="0"/>
              </a:spcAft>
              <a:buClrTx/>
              <a:buSzTx/>
              <a:buFontTx/>
              <a:buNone/>
              <a:tabLst/>
              <a:defRPr/>
            </a:pPr>
            <a:endParaRPr kumimoji="0" lang="es-MX" sz="2850" b="0" i="0" u="none" strike="noStrike" kern="1200" cap="none" spc="39" normalizeH="0" baseline="0" noProof="0">
              <a:ln>
                <a:noFill/>
              </a:ln>
              <a:solidFill>
                <a:srgbClr val="FFFFFF"/>
              </a:solidFill>
              <a:effectLst/>
              <a:uLnTx/>
              <a:uFillTx/>
              <a:latin typeface="IBM Plex Sans Condensed"/>
              <a:ea typeface="+mn-ea"/>
              <a:cs typeface="+mn-cs"/>
            </a:endParaRPr>
          </a:p>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a:ln>
                  <a:noFill/>
                </a:ln>
                <a:solidFill>
                  <a:srgbClr val="F79646">
                    <a:lumMod val="75000"/>
                  </a:srgbClr>
                </a:solidFill>
                <a:effectLst/>
                <a:uLnTx/>
                <a:uFillTx/>
                <a:latin typeface="IBM Plex Sans Condensed"/>
                <a:ea typeface="+mn-ea"/>
                <a:cs typeface="+mn-cs"/>
              </a:rPr>
              <a:t>Sin Persistencia</a:t>
            </a:r>
            <a:endParaRPr kumimoji="0" lang="es-UY" sz="2850" b="0" i="0" u="none" strike="noStrike" kern="1200" cap="none" spc="39" normalizeH="0" baseline="0" noProof="0">
              <a:ln>
                <a:noFill/>
              </a:ln>
              <a:solidFill>
                <a:srgbClr val="FFFFFF"/>
              </a:solidFill>
              <a:effectLst/>
              <a:uLnTx/>
              <a:uFillTx/>
              <a:latin typeface="IBM Plex Sans Condensed"/>
              <a:ea typeface="+mn-ea"/>
              <a:cs typeface="+mn-cs"/>
            </a:endParaRPr>
          </a:p>
        </p:txBody>
      </p:sp>
      <p:cxnSp>
        <p:nvCxnSpPr>
          <p:cNvPr id="16" name="Conector recto de flecha 15">
            <a:extLst>
              <a:ext uri="{FF2B5EF4-FFF2-40B4-BE49-F238E27FC236}">
                <a16:creationId xmlns:a16="http://schemas.microsoft.com/office/drawing/2014/main" id="{ADC26B20-79CF-47B1-BF54-9CF81240FA42}"/>
              </a:ext>
            </a:extLst>
          </p:cNvPr>
          <p:cNvCxnSpPr>
            <a:cxnSpLocks/>
            <a:stCxn id="5" idx="3"/>
          </p:cNvCxnSpPr>
          <p:nvPr/>
        </p:nvCxnSpPr>
        <p:spPr>
          <a:xfrm flipV="1">
            <a:off x="6477000" y="2364423"/>
            <a:ext cx="2974698" cy="332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58BAD5C8-5317-4763-B1AF-584A8BBDE114}"/>
              </a:ext>
            </a:extLst>
          </p:cNvPr>
          <p:cNvCxnSpPr>
            <a:cxnSpLocks/>
            <a:stCxn id="5" idx="3"/>
          </p:cNvCxnSpPr>
          <p:nvPr/>
        </p:nvCxnSpPr>
        <p:spPr>
          <a:xfrm>
            <a:off x="6477000" y="2696731"/>
            <a:ext cx="2974698" cy="389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áfico 22" descr="Checkmark con relleno sólido">
            <a:extLst>
              <a:ext uri="{FF2B5EF4-FFF2-40B4-BE49-F238E27FC236}">
                <a16:creationId xmlns:a16="http://schemas.microsoft.com/office/drawing/2014/main" id="{C761E08A-3FBE-43F8-8856-9B3253BB19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61938" y="1710461"/>
            <a:ext cx="914400" cy="914400"/>
          </a:xfrm>
          <a:prstGeom prst="rect">
            <a:avLst/>
          </a:prstGeom>
        </p:spPr>
      </p:pic>
      <p:pic>
        <p:nvPicPr>
          <p:cNvPr id="25" name="Gráfico 24" descr="Close con relleno sólido">
            <a:extLst>
              <a:ext uri="{FF2B5EF4-FFF2-40B4-BE49-F238E27FC236}">
                <a16:creationId xmlns:a16="http://schemas.microsoft.com/office/drawing/2014/main" id="{3137ED2C-03B7-45C2-95D3-8F3AF8D446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061938" y="2781300"/>
            <a:ext cx="914400" cy="914400"/>
          </a:xfrm>
          <a:prstGeom prst="rect">
            <a:avLst/>
          </a:prstGeom>
        </p:spPr>
      </p:pic>
      <p:sp>
        <p:nvSpPr>
          <p:cNvPr id="26" name="Freeform 4">
            <a:extLst>
              <a:ext uri="{FF2B5EF4-FFF2-40B4-BE49-F238E27FC236}">
                <a16:creationId xmlns:a16="http://schemas.microsoft.com/office/drawing/2014/main" id="{A72DABA8-DA3E-470F-B1A6-4D350EEB1CC0}"/>
              </a:ext>
            </a:extLst>
          </p:cNvPr>
          <p:cNvSpPr/>
          <p:nvPr/>
        </p:nvSpPr>
        <p:spPr>
          <a:xfrm>
            <a:off x="5156197" y="533635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6">
            <a:extLst>
              <a:ext uri="{FF2B5EF4-FFF2-40B4-BE49-F238E27FC236}">
                <a16:creationId xmlns:a16="http://schemas.microsoft.com/office/drawing/2014/main" id="{DA7F9F56-2D4D-4371-86D9-899ABFB0E504}"/>
              </a:ext>
            </a:extLst>
          </p:cNvPr>
          <p:cNvSpPr txBox="1"/>
          <p:nvPr/>
        </p:nvSpPr>
        <p:spPr>
          <a:xfrm>
            <a:off x="3124200" y="4189205"/>
            <a:ext cx="10023339"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MX" sz="6150" b="0" i="0" u="none" strike="noStrike" kern="1200" cap="none" spc="0" normalizeH="0" baseline="0" noProof="0">
                <a:ln>
                  <a:noFill/>
                </a:ln>
                <a:solidFill>
                  <a:srgbClr val="FFFFFF"/>
                </a:solidFill>
                <a:effectLst/>
                <a:uLnTx/>
                <a:uFillTx/>
                <a:latin typeface="DM Serif Display"/>
                <a:ea typeface="+mn-ea"/>
                <a:cs typeface="+mn-cs"/>
              </a:rPr>
              <a:t>Distribución y Escalabilidad</a:t>
            </a:r>
            <a:endParaRPr kumimoji="0" lang="es-419" sz="6150" b="0" i="0" u="none" strike="noStrike" kern="1200" cap="none" spc="0" normalizeH="0" baseline="0" noProof="0">
              <a:ln>
                <a:noFill/>
              </a:ln>
              <a:solidFill>
                <a:srgbClr val="FFFFFF"/>
              </a:solidFill>
              <a:effectLst/>
              <a:uLnTx/>
              <a:uFillTx/>
              <a:latin typeface="DM Serif Display"/>
              <a:ea typeface="+mn-ea"/>
              <a:cs typeface="+mn-cs"/>
            </a:endParaRPr>
          </a:p>
        </p:txBody>
      </p:sp>
      <p:sp>
        <p:nvSpPr>
          <p:cNvPr id="28" name="Diagrama de flujo: almacenamiento de acceso secuencial 27">
            <a:extLst>
              <a:ext uri="{FF2B5EF4-FFF2-40B4-BE49-F238E27FC236}">
                <a16:creationId xmlns:a16="http://schemas.microsoft.com/office/drawing/2014/main" id="{3C461A29-5BB7-4B32-A1B4-7C478FF4C50B}"/>
              </a:ext>
            </a:extLst>
          </p:cNvPr>
          <p:cNvSpPr/>
          <p:nvPr/>
        </p:nvSpPr>
        <p:spPr>
          <a:xfrm>
            <a:off x="5183124" y="5782869"/>
            <a:ext cx="2083603" cy="1602364"/>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Serv1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Clave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Servidor</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Diagrama de flujo: almacenamiento de acceso secuencial 28">
            <a:extLst>
              <a:ext uri="{FF2B5EF4-FFF2-40B4-BE49-F238E27FC236}">
                <a16:creationId xmlns:a16="http://schemas.microsoft.com/office/drawing/2014/main" id="{51CD8909-47C7-40DA-A995-78ACFCDFAC55}"/>
              </a:ext>
            </a:extLst>
          </p:cNvPr>
          <p:cNvSpPr/>
          <p:nvPr/>
        </p:nvSpPr>
        <p:spPr>
          <a:xfrm>
            <a:off x="3336243" y="7938105"/>
            <a:ext cx="2083603" cy="1602364"/>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Serv2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Clave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Datos</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Diagrama de flujo: almacenamiento de acceso secuencial 29">
            <a:extLst>
              <a:ext uri="{FF2B5EF4-FFF2-40B4-BE49-F238E27FC236}">
                <a16:creationId xmlns:a16="http://schemas.microsoft.com/office/drawing/2014/main" id="{EA2A038F-51E1-4BFF-BD3B-3380DC1BCCC0}"/>
              </a:ext>
            </a:extLst>
          </p:cNvPr>
          <p:cNvSpPr/>
          <p:nvPr/>
        </p:nvSpPr>
        <p:spPr>
          <a:xfrm>
            <a:off x="6871422" y="7912705"/>
            <a:ext cx="2083603" cy="1602364"/>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Serv3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Clave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Datos</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1" name="Conector recto de flecha 30">
            <a:extLst>
              <a:ext uri="{FF2B5EF4-FFF2-40B4-BE49-F238E27FC236}">
                <a16:creationId xmlns:a16="http://schemas.microsoft.com/office/drawing/2014/main" id="{2B0107FF-BE0F-4353-9F96-81644040AA59}"/>
              </a:ext>
            </a:extLst>
          </p:cNvPr>
          <p:cNvCxnSpPr>
            <a:cxnSpLocks/>
            <a:stCxn id="28" idx="2"/>
            <a:endCxn id="29" idx="0"/>
          </p:cNvCxnSpPr>
          <p:nvPr/>
        </p:nvCxnSpPr>
        <p:spPr>
          <a:xfrm flipH="1">
            <a:off x="4378045" y="7385233"/>
            <a:ext cx="1846881" cy="55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5EDC7359-8C7B-461F-8273-0D5695AFF9A9}"/>
              </a:ext>
            </a:extLst>
          </p:cNvPr>
          <p:cNvCxnSpPr>
            <a:cxnSpLocks/>
            <a:stCxn id="28" idx="2"/>
            <a:endCxn id="30" idx="0"/>
          </p:cNvCxnSpPr>
          <p:nvPr/>
        </p:nvCxnSpPr>
        <p:spPr>
          <a:xfrm>
            <a:off x="6224926" y="7385233"/>
            <a:ext cx="1688298" cy="527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A45209E6-DFA1-43E9-9C9E-3F69E722E18F}"/>
              </a:ext>
            </a:extLst>
          </p:cNvPr>
          <p:cNvCxnSpPr/>
          <p:nvPr/>
        </p:nvCxnSpPr>
        <p:spPr>
          <a:xfrm>
            <a:off x="11049000" y="7417958"/>
            <a:ext cx="3251602" cy="0"/>
          </a:xfrm>
          <a:prstGeom prst="straightConnector1">
            <a:avLst/>
          </a:prstGeom>
          <a:ln w="11112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F697DBA7-86C2-4E42-B968-C7402C30A062}"/>
              </a:ext>
            </a:extLst>
          </p:cNvPr>
          <p:cNvSpPr txBox="1"/>
          <p:nvPr/>
        </p:nvSpPr>
        <p:spPr>
          <a:xfrm>
            <a:off x="11669411" y="7500694"/>
            <a:ext cx="20657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3600" b="0" i="0" u="none" strike="noStrike" kern="1200" cap="none" spc="0" normalizeH="0" baseline="0" noProof="0">
                <a:ln>
                  <a:noFill/>
                </a:ln>
                <a:solidFill>
                  <a:srgbClr val="F79646">
                    <a:lumMod val="75000"/>
                  </a:srgbClr>
                </a:solidFill>
                <a:effectLst/>
                <a:uLnTx/>
                <a:uFillTx/>
                <a:latin typeface="Calibri"/>
                <a:ea typeface="+mn-ea"/>
                <a:cs typeface="+mn-cs"/>
              </a:rPr>
              <a:t>horizontal</a:t>
            </a:r>
            <a:endParaRPr kumimoji="0" lang="es-419" sz="3600" b="0" i="0" u="none" strike="noStrike" kern="1200" cap="none" spc="0" normalizeH="0" baseline="0" noProof="0">
              <a:ln>
                <a:noFill/>
              </a:ln>
              <a:solidFill>
                <a:srgbClr val="F79646">
                  <a:lumMod val="75000"/>
                </a:srgbClr>
              </a:solidFill>
              <a:effectLst/>
              <a:uLnTx/>
              <a:uFillTx/>
              <a:latin typeface="Calibri"/>
              <a:ea typeface="+mn-ea"/>
              <a:cs typeface="+mn-cs"/>
            </a:endParaRPr>
          </a:p>
        </p:txBody>
      </p:sp>
      <p:sp>
        <p:nvSpPr>
          <p:cNvPr id="37" name="CuadroTexto 36">
            <a:extLst>
              <a:ext uri="{FF2B5EF4-FFF2-40B4-BE49-F238E27FC236}">
                <a16:creationId xmlns:a16="http://schemas.microsoft.com/office/drawing/2014/main" id="{129D399B-1996-4654-B4E1-DA747AF57A87}"/>
              </a:ext>
            </a:extLst>
          </p:cNvPr>
          <p:cNvSpPr txBox="1"/>
          <p:nvPr/>
        </p:nvSpPr>
        <p:spPr>
          <a:xfrm>
            <a:off x="11374925" y="6485996"/>
            <a:ext cx="25997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3600" b="0" i="0" u="none" strike="noStrike" kern="1200" cap="none" spc="0" normalizeH="0" baseline="0" noProof="0">
                <a:ln>
                  <a:noFill/>
                </a:ln>
                <a:solidFill>
                  <a:srgbClr val="F79646">
                    <a:lumMod val="75000"/>
                  </a:srgbClr>
                </a:solidFill>
                <a:effectLst/>
                <a:uLnTx/>
                <a:uFillTx/>
                <a:latin typeface="Calibri"/>
                <a:ea typeface="+mn-ea"/>
                <a:cs typeface="+mn-cs"/>
              </a:rPr>
              <a:t>escalabilidad</a:t>
            </a:r>
            <a:endParaRPr kumimoji="0" lang="es-419" sz="3600" b="0" i="0" u="none" strike="noStrike" kern="1200" cap="none" spc="0" normalizeH="0" baseline="0" noProof="0">
              <a:ln>
                <a:noFill/>
              </a:ln>
              <a:solidFill>
                <a:srgbClr val="F79646">
                  <a:lumMod val="75000"/>
                </a:srgbClr>
              </a:solidFill>
              <a:effectLst/>
              <a:uLnTx/>
              <a:uFillTx/>
              <a:latin typeface="Calibri"/>
              <a:ea typeface="+mn-ea"/>
              <a:cs typeface="+mn-cs"/>
            </a:endParaRPr>
          </a:p>
        </p:txBody>
      </p:sp>
      <p:sp>
        <p:nvSpPr>
          <p:cNvPr id="38" name="CuadroTexto 37">
            <a:extLst>
              <a:ext uri="{FF2B5EF4-FFF2-40B4-BE49-F238E27FC236}">
                <a16:creationId xmlns:a16="http://schemas.microsoft.com/office/drawing/2014/main" id="{204565D4-0AEC-41EA-B42C-6EFCA4DFAD86}"/>
              </a:ext>
            </a:extLst>
          </p:cNvPr>
          <p:cNvSpPr txBox="1"/>
          <p:nvPr/>
        </p:nvSpPr>
        <p:spPr>
          <a:xfrm>
            <a:off x="513974" y="6771627"/>
            <a:ext cx="308456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3600" b="0" i="0" u="none" strike="noStrike" kern="1200" cap="none" spc="0" normalizeH="0" baseline="0" noProof="0">
                <a:ln>
                  <a:noFill/>
                </a:ln>
                <a:solidFill>
                  <a:srgbClr val="F79646">
                    <a:lumMod val="75000"/>
                  </a:srgbClr>
                </a:solidFill>
                <a:effectLst/>
                <a:uLnTx/>
                <a:uFillTx/>
                <a:latin typeface="Calibri"/>
                <a:ea typeface="+mn-ea"/>
                <a:cs typeface="+mn-cs"/>
              </a:rPr>
              <a:t>Algoritmo Hash</a:t>
            </a:r>
            <a:endParaRPr kumimoji="0" lang="es-419" sz="3600" b="0" i="0" u="none" strike="noStrike" kern="1200" cap="none" spc="0" normalizeH="0" baseline="0" noProof="0">
              <a:ln>
                <a:noFill/>
              </a:ln>
              <a:solidFill>
                <a:srgbClr val="F79646">
                  <a:lumMod val="75000"/>
                </a:srgbClr>
              </a:solidFill>
              <a:effectLst/>
              <a:uLnTx/>
              <a:uFillTx/>
              <a:latin typeface="Calibri"/>
              <a:ea typeface="+mn-ea"/>
              <a:cs typeface="+mn-cs"/>
            </a:endParaRPr>
          </a:p>
        </p:txBody>
      </p:sp>
    </p:spTree>
    <p:extLst>
      <p:ext uri="{BB962C8B-B14F-4D97-AF65-F5344CB8AC3E}">
        <p14:creationId xmlns:p14="http://schemas.microsoft.com/office/powerpoint/2010/main" val="1082058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rot="10800000">
            <a:off x="9835877" y="2781300"/>
            <a:ext cx="8452123" cy="7585986"/>
          </a:xfrm>
          <a:custGeom>
            <a:avLst/>
            <a:gdLst/>
            <a:ahLst/>
            <a:cxnLst/>
            <a:rect l="l" t="t" r="r" b="b"/>
            <a:pathLst>
              <a:path w="8452123" h="7585986">
                <a:moveTo>
                  <a:pt x="0" y="0"/>
                </a:moveTo>
                <a:lnTo>
                  <a:pt x="8452123" y="0"/>
                </a:lnTo>
                <a:lnTo>
                  <a:pt x="8452123" y="7585986"/>
                </a:lnTo>
                <a:lnTo>
                  <a:pt x="0" y="7585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16200000">
            <a:off x="-816407" y="736435"/>
            <a:ext cx="7043223" cy="5455977"/>
          </a:xfrm>
          <a:custGeom>
            <a:avLst/>
            <a:gdLst/>
            <a:ahLst/>
            <a:cxnLst/>
            <a:rect l="l" t="t" r="r" b="b"/>
            <a:pathLst>
              <a:path w="7043223" h="5455977">
                <a:moveTo>
                  <a:pt x="0" y="0"/>
                </a:moveTo>
                <a:lnTo>
                  <a:pt x="7043223" y="0"/>
                </a:lnTo>
                <a:lnTo>
                  <a:pt x="7043223" y="5455977"/>
                </a:lnTo>
                <a:lnTo>
                  <a:pt x="0" y="5455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4">
            <a:extLst>
              <a:ext uri="{FF2B5EF4-FFF2-40B4-BE49-F238E27FC236}">
                <a16:creationId xmlns:a16="http://schemas.microsoft.com/office/drawing/2014/main" id="{D2DC2CD1-CEFB-4260-B922-92B4FBAEB390}"/>
              </a:ext>
            </a:extLst>
          </p:cNvPr>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5943600" y="465569"/>
            <a:ext cx="2819400"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MX" sz="6150" b="0" i="0" u="none" strike="noStrike" kern="1200" cap="none" spc="0" normalizeH="0" baseline="0" noProof="0" err="1">
                <a:ln>
                  <a:noFill/>
                </a:ln>
                <a:solidFill>
                  <a:srgbClr val="FFFFFF"/>
                </a:solidFill>
                <a:effectLst/>
                <a:uLnTx/>
                <a:uFillTx/>
                <a:latin typeface="DM Serif Display"/>
                <a:ea typeface="+mn-ea"/>
                <a:cs typeface="+mn-cs"/>
              </a:rPr>
              <a:t>Backup</a:t>
            </a:r>
            <a:endParaRPr kumimoji="0" lang="es-419" sz="6150" b="0" i="0" u="none" strike="noStrike" kern="1200" cap="none" spc="0" normalizeH="0" baseline="0" noProof="0">
              <a:ln>
                <a:noFill/>
              </a:ln>
              <a:solidFill>
                <a:srgbClr val="FFFFFF"/>
              </a:solidFill>
              <a:effectLst/>
              <a:uLnTx/>
              <a:uFillTx/>
              <a:latin typeface="DM Serif Display"/>
              <a:ea typeface="+mn-ea"/>
              <a:cs typeface="+mn-cs"/>
            </a:endParaRPr>
          </a:p>
        </p:txBody>
      </p:sp>
      <p:sp>
        <p:nvSpPr>
          <p:cNvPr id="24" name="CuadroTexto 23">
            <a:extLst>
              <a:ext uri="{FF2B5EF4-FFF2-40B4-BE49-F238E27FC236}">
                <a16:creationId xmlns:a16="http://schemas.microsoft.com/office/drawing/2014/main" id="{667E25A9-45CA-4524-BE4D-6DBF6F0E0DBA}"/>
              </a:ext>
            </a:extLst>
          </p:cNvPr>
          <p:cNvSpPr txBox="1"/>
          <p:nvPr/>
        </p:nvSpPr>
        <p:spPr>
          <a:xfrm>
            <a:off x="1608143" y="3468274"/>
            <a:ext cx="9156700"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3600" b="0" i="0" u="none" strike="noStrike" kern="1200" cap="none" spc="0" normalizeH="0" baseline="0" noProof="0" dirty="0" err="1">
                <a:ln>
                  <a:noFill/>
                </a:ln>
                <a:solidFill>
                  <a:prstClr val="white"/>
                </a:solidFill>
                <a:effectLst/>
                <a:uLnTx/>
                <a:uFillTx/>
                <a:latin typeface="Calibri"/>
                <a:ea typeface="+mn-ea"/>
                <a:cs typeface="+mn-cs"/>
              </a:rPr>
              <a:t>Memcached</a:t>
            </a:r>
            <a:r>
              <a:rPr kumimoji="0" lang="es-MX" sz="3600" b="0" i="0" u="none" strike="noStrike" kern="1200" cap="none" spc="0" normalizeH="0" baseline="0" noProof="0" dirty="0">
                <a:ln>
                  <a:noFill/>
                </a:ln>
                <a:solidFill>
                  <a:prstClr val="white"/>
                </a:solidFill>
                <a:effectLst/>
                <a:uLnTx/>
                <a:uFillTx/>
                <a:latin typeface="Calibri"/>
                <a:ea typeface="+mn-ea"/>
                <a:cs typeface="+mn-cs"/>
              </a:rPr>
              <a:t> </a:t>
            </a:r>
            <a:r>
              <a:rPr kumimoji="0" lang="es-MX" sz="3600" b="0" i="0" u="none" strike="noStrike" kern="1200" cap="none" spc="0" normalizeH="0" baseline="0" noProof="0" dirty="0">
                <a:ln>
                  <a:noFill/>
                </a:ln>
                <a:solidFill>
                  <a:srgbClr val="FF0000"/>
                </a:solidFill>
                <a:effectLst/>
                <a:uLnTx/>
                <a:uFillTx/>
                <a:latin typeface="Calibri"/>
                <a:ea typeface="+mn-ea"/>
                <a:cs typeface="+mn-cs"/>
              </a:rPr>
              <a:t>no proporciona </a:t>
            </a:r>
            <a:r>
              <a:rPr kumimoji="0" lang="es-MX" sz="3600" b="0" i="0" u="none" strike="noStrike" kern="1200" cap="none" spc="0" normalizeH="0" baseline="0" noProof="0" dirty="0">
                <a:ln>
                  <a:noFill/>
                </a:ln>
                <a:solidFill>
                  <a:prstClr val="white"/>
                </a:solidFill>
                <a:effectLst/>
                <a:uLnTx/>
                <a:uFillTx/>
                <a:latin typeface="Calibri"/>
                <a:ea typeface="+mn-ea"/>
                <a:cs typeface="+mn-cs"/>
              </a:rPr>
              <a:t>una funcionalidad de respaldo incorporada.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3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3600" b="0" i="0" u="none" strike="noStrike" kern="1200" cap="none" spc="0" normalizeH="0" baseline="0" noProof="0" dirty="0">
                <a:ln>
                  <a:noFill/>
                </a:ln>
                <a:solidFill>
                  <a:prstClr val="white"/>
                </a:solidFill>
                <a:effectLst/>
                <a:uLnTx/>
                <a:uFillTx/>
                <a:latin typeface="Calibri"/>
                <a:ea typeface="+mn-ea"/>
                <a:cs typeface="+mn-cs"/>
              </a:rPr>
              <a:t>Para realizar copias de seguridad de los datos almacenados en </a:t>
            </a:r>
            <a:r>
              <a:rPr kumimoji="0" lang="es-MX" sz="3600" b="0" i="0" u="none" strike="noStrike" kern="1200" cap="none" spc="0" normalizeH="0" baseline="0" noProof="0" dirty="0" err="1">
                <a:ln>
                  <a:noFill/>
                </a:ln>
                <a:solidFill>
                  <a:prstClr val="white"/>
                </a:solidFill>
                <a:effectLst/>
                <a:uLnTx/>
                <a:uFillTx/>
                <a:latin typeface="Calibri"/>
                <a:ea typeface="+mn-ea"/>
                <a:cs typeface="+mn-cs"/>
              </a:rPr>
              <a:t>Memcached</a:t>
            </a:r>
            <a:r>
              <a:rPr kumimoji="0" lang="es-MX" sz="3600" b="0" i="0" u="none" strike="noStrike" kern="1200" cap="none" spc="0" normalizeH="0" baseline="0" noProof="0" dirty="0">
                <a:ln>
                  <a:noFill/>
                </a:ln>
                <a:solidFill>
                  <a:prstClr val="white"/>
                </a:solidFill>
                <a:effectLst/>
                <a:uLnTx/>
                <a:uFillTx/>
                <a:latin typeface="Calibri"/>
                <a:ea typeface="+mn-ea"/>
                <a:cs typeface="+mn-cs"/>
              </a:rPr>
              <a:t>, se debe </a:t>
            </a:r>
            <a:r>
              <a:rPr kumimoji="0" lang="es-MX" sz="3600" b="0" i="0" u="none" strike="noStrike" kern="1200" cap="none" spc="0" normalizeH="0" baseline="0" noProof="0" dirty="0">
                <a:ln>
                  <a:noFill/>
                </a:ln>
                <a:solidFill>
                  <a:srgbClr val="FFFF00"/>
                </a:solidFill>
                <a:effectLst/>
                <a:uLnTx/>
                <a:uFillTx/>
                <a:latin typeface="Calibri"/>
                <a:ea typeface="+mn-ea"/>
                <a:cs typeface="+mn-cs"/>
              </a:rPr>
              <a:t>implementar una solución personalizada.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3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3600" b="0" i="0" u="none" strike="noStrike" kern="1200" cap="none" spc="0" normalizeH="0" baseline="0" noProof="0" dirty="0">
                <a:ln>
                  <a:noFill/>
                </a:ln>
                <a:solidFill>
                  <a:prstClr val="white"/>
                </a:solidFill>
                <a:effectLst/>
                <a:uLnTx/>
                <a:uFillTx/>
                <a:latin typeface="Calibri"/>
                <a:ea typeface="+mn-ea"/>
                <a:cs typeface="+mn-cs"/>
              </a:rPr>
              <a:t>Esto podría involucrar guardar periódicamente los datos en una </a:t>
            </a:r>
            <a:r>
              <a:rPr kumimoji="0" lang="es-MX" sz="3600" b="0" i="0" u="none" strike="noStrike" kern="1200" cap="none" spc="0" normalizeH="0" baseline="0" noProof="0" dirty="0">
                <a:ln>
                  <a:noFill/>
                </a:ln>
                <a:solidFill>
                  <a:srgbClr val="00B0F0"/>
                </a:solidFill>
                <a:effectLst/>
                <a:uLnTx/>
                <a:uFillTx/>
                <a:latin typeface="Calibri"/>
                <a:ea typeface="+mn-ea"/>
                <a:cs typeface="+mn-cs"/>
              </a:rPr>
              <a:t>base de datos </a:t>
            </a:r>
            <a:r>
              <a:rPr kumimoji="0" lang="es-MX" sz="3600" b="0" i="0" u="none" strike="noStrike" kern="1200" cap="none" spc="0" normalizeH="0" baseline="0" noProof="0" dirty="0">
                <a:ln>
                  <a:noFill/>
                </a:ln>
                <a:solidFill>
                  <a:prstClr val="white"/>
                </a:solidFill>
                <a:effectLst/>
                <a:uLnTx/>
                <a:uFillTx/>
                <a:latin typeface="Calibri"/>
                <a:ea typeface="+mn-ea"/>
                <a:cs typeface="+mn-cs"/>
              </a:rPr>
              <a:t>persistente o en un sistema de </a:t>
            </a:r>
            <a:r>
              <a:rPr kumimoji="0" lang="es-MX" sz="3600" b="0" i="0" u="none" strike="noStrike" kern="1200" cap="none" spc="0" normalizeH="0" baseline="0" noProof="0" dirty="0">
                <a:ln>
                  <a:noFill/>
                </a:ln>
                <a:solidFill>
                  <a:srgbClr val="00B0F0"/>
                </a:solidFill>
                <a:effectLst/>
                <a:uLnTx/>
                <a:uFillTx/>
                <a:latin typeface="Calibri"/>
                <a:ea typeface="+mn-ea"/>
                <a:cs typeface="+mn-cs"/>
              </a:rPr>
              <a:t>almacenamiento externo</a:t>
            </a:r>
            <a:r>
              <a:rPr kumimoji="0" lang="es-MX" sz="3600" b="0" i="0" u="none" strike="noStrike" kern="1200" cap="none" spc="0" normalizeH="0" baseline="0" noProof="0" dirty="0">
                <a:ln>
                  <a:noFill/>
                </a:ln>
                <a:solidFill>
                  <a:prstClr val="white"/>
                </a:solidFill>
                <a:effectLst/>
                <a:uLnTx/>
                <a:uFillTx/>
                <a:latin typeface="Calibri"/>
                <a:ea typeface="+mn-ea"/>
                <a:cs typeface="+mn-cs"/>
              </a:rPr>
              <a:t>.</a:t>
            </a:r>
            <a:endParaRPr kumimoji="0" lang="es-419" sz="36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Imagen 6">
            <a:extLst>
              <a:ext uri="{FF2B5EF4-FFF2-40B4-BE49-F238E27FC236}">
                <a16:creationId xmlns:a16="http://schemas.microsoft.com/office/drawing/2014/main" id="{5B1D0A4D-B7D4-4B8B-B2CF-96EDE93963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917010">
            <a:off x="11785558" y="1484213"/>
            <a:ext cx="5340804" cy="2990850"/>
          </a:xfrm>
          <a:prstGeom prst="rect">
            <a:avLst/>
          </a:prstGeom>
        </p:spPr>
      </p:pic>
    </p:spTree>
    <p:extLst>
      <p:ext uri="{BB962C8B-B14F-4D97-AF65-F5344CB8AC3E}">
        <p14:creationId xmlns:p14="http://schemas.microsoft.com/office/powerpoint/2010/main" val="938880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4" name="Forma libre: forma 3">
            <a:extLst>
              <a:ext uri="{FF2B5EF4-FFF2-40B4-BE49-F238E27FC236}">
                <a16:creationId xmlns:a16="http://schemas.microsoft.com/office/drawing/2014/main" id="{B98F83C3-0F23-4586-8C86-C0FF4F36BE3F}"/>
              </a:ext>
            </a:extLst>
          </p:cNvPr>
          <p:cNvSpPr/>
          <p:nvPr/>
        </p:nvSpPr>
        <p:spPr>
          <a:xfrm rot="1056906">
            <a:off x="8928758" y="-1450149"/>
            <a:ext cx="7540652" cy="13187299"/>
          </a:xfrm>
          <a:custGeom>
            <a:avLst/>
            <a:gdLst>
              <a:gd name="connsiteX0" fmla="*/ 10310191 w 16154400"/>
              <a:gd name="connsiteY0" fmla="*/ 26505 h 9859618"/>
              <a:gd name="connsiteX1" fmla="*/ 16154400 w 16154400"/>
              <a:gd name="connsiteY1" fmla="*/ 0 h 9859618"/>
              <a:gd name="connsiteX2" fmla="*/ 5645426 w 16154400"/>
              <a:gd name="connsiteY2" fmla="*/ 9859618 h 9859618"/>
              <a:gd name="connsiteX3" fmla="*/ 0 w 16154400"/>
              <a:gd name="connsiteY3" fmla="*/ 9833113 h 9859618"/>
              <a:gd name="connsiteX4" fmla="*/ 10310191 w 16154400"/>
              <a:gd name="connsiteY4" fmla="*/ 26505 h 9859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4400" h="9859618">
                <a:moveTo>
                  <a:pt x="10310191" y="26505"/>
                </a:moveTo>
                <a:lnTo>
                  <a:pt x="16154400" y="0"/>
                </a:lnTo>
                <a:lnTo>
                  <a:pt x="5645426" y="9859618"/>
                </a:lnTo>
                <a:lnTo>
                  <a:pt x="0" y="9833113"/>
                </a:lnTo>
                <a:lnTo>
                  <a:pt x="10310191" y="2650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6" name="Grupo 25">
            <a:extLst>
              <a:ext uri="{FF2B5EF4-FFF2-40B4-BE49-F238E27FC236}">
                <a16:creationId xmlns:a16="http://schemas.microsoft.com/office/drawing/2014/main" id="{9F383FA2-E8DC-4626-86C4-0DD3A839B73C}"/>
              </a:ext>
            </a:extLst>
          </p:cNvPr>
          <p:cNvGrpSpPr/>
          <p:nvPr/>
        </p:nvGrpSpPr>
        <p:grpSpPr>
          <a:xfrm>
            <a:off x="2995957" y="3495037"/>
            <a:ext cx="11182901" cy="3533235"/>
            <a:chOff x="3552549" y="2338180"/>
            <a:chExt cx="11182901" cy="3533235"/>
          </a:xfrm>
        </p:grpSpPr>
        <p:grpSp>
          <p:nvGrpSpPr>
            <p:cNvPr id="17" name="Grupo 16">
              <a:extLst>
                <a:ext uri="{FF2B5EF4-FFF2-40B4-BE49-F238E27FC236}">
                  <a16:creationId xmlns:a16="http://schemas.microsoft.com/office/drawing/2014/main" id="{DE195393-F21F-4BFE-8216-585BD6205662}"/>
                </a:ext>
              </a:extLst>
            </p:cNvPr>
            <p:cNvGrpSpPr/>
            <p:nvPr/>
          </p:nvGrpSpPr>
          <p:grpSpPr>
            <a:xfrm>
              <a:off x="3552549" y="2338180"/>
              <a:ext cx="11182901" cy="3533235"/>
              <a:chOff x="8322365" y="5578061"/>
              <a:chExt cx="7915136" cy="2395826"/>
            </a:xfrm>
          </p:grpSpPr>
          <p:sp>
            <p:nvSpPr>
              <p:cNvPr id="14" name="Rectángulo 13">
                <a:extLst>
                  <a:ext uri="{FF2B5EF4-FFF2-40B4-BE49-F238E27FC236}">
                    <a16:creationId xmlns:a16="http://schemas.microsoft.com/office/drawing/2014/main" id="{07F7938B-EA9B-4156-8A00-E168B365B446}"/>
                  </a:ext>
                </a:extLst>
              </p:cNvPr>
              <p:cNvSpPr/>
              <p:nvPr/>
            </p:nvSpPr>
            <p:spPr>
              <a:xfrm>
                <a:off x="8322365" y="5578061"/>
                <a:ext cx="7911548" cy="1205948"/>
              </a:xfrm>
              <a:prstGeom prst="rect">
                <a:avLst/>
              </a:prstGeom>
              <a:solidFill>
                <a:srgbClr val="695C59"/>
              </a:solidFill>
              <a:ln>
                <a:solidFill>
                  <a:srgbClr val="695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 name="Rectángulo 12">
                <a:extLst>
                  <a:ext uri="{FF2B5EF4-FFF2-40B4-BE49-F238E27FC236}">
                    <a16:creationId xmlns:a16="http://schemas.microsoft.com/office/drawing/2014/main" id="{04F93AA5-BEFD-48CE-96E1-9DBEC449B61E}"/>
                  </a:ext>
                </a:extLst>
              </p:cNvPr>
              <p:cNvSpPr/>
              <p:nvPr/>
            </p:nvSpPr>
            <p:spPr>
              <a:xfrm>
                <a:off x="8322365" y="6758609"/>
                <a:ext cx="7911548" cy="1215278"/>
              </a:xfrm>
              <a:prstGeom prst="rect">
                <a:avLst/>
              </a:prstGeom>
              <a:solidFill>
                <a:srgbClr val="2B9996"/>
              </a:solidFill>
              <a:ln>
                <a:solidFill>
                  <a:srgbClr val="2B99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16" name="Imagen 15">
                <a:extLst>
                  <a:ext uri="{FF2B5EF4-FFF2-40B4-BE49-F238E27FC236}">
                    <a16:creationId xmlns:a16="http://schemas.microsoft.com/office/drawing/2014/main" id="{938E7A0F-9D03-45AF-AF21-2E5CF7F4D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9512" y="5877045"/>
                <a:ext cx="3977989" cy="2096842"/>
              </a:xfrm>
              <a:prstGeom prst="rect">
                <a:avLst/>
              </a:prstGeom>
            </p:spPr>
          </p:pic>
        </p:grpSp>
        <p:sp>
          <p:nvSpPr>
            <p:cNvPr id="8" name="Freeform 4">
              <a:extLst>
                <a:ext uri="{FF2B5EF4-FFF2-40B4-BE49-F238E27FC236}">
                  <a16:creationId xmlns:a16="http://schemas.microsoft.com/office/drawing/2014/main" id="{D2DC2CD1-CEFB-4260-B922-92B4FBAEB390}"/>
                </a:ext>
              </a:extLst>
            </p:cNvPr>
            <p:cNvSpPr/>
            <p:nvPr/>
          </p:nvSpPr>
          <p:spPr>
            <a:xfrm>
              <a:off x="4347127" y="365263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3848100" y="2594199"/>
              <a:ext cx="6104972"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lang="es-MX" sz="6150" dirty="0">
                  <a:solidFill>
                    <a:schemeClr val="bg1"/>
                  </a:solidFill>
                  <a:latin typeface="DM Serif Display"/>
                </a:rPr>
                <a:t>Configuración</a:t>
              </a:r>
              <a:endParaRPr kumimoji="0" lang="es-419" sz="6150" b="0" i="0" u="none" strike="noStrike" kern="1200" cap="none" spc="0" normalizeH="0" baseline="0" noProof="0" dirty="0">
                <a:ln>
                  <a:noFill/>
                </a:ln>
                <a:solidFill>
                  <a:schemeClr val="bg1"/>
                </a:solidFill>
                <a:effectLst/>
                <a:uLnTx/>
                <a:uFillTx/>
                <a:latin typeface="DM Serif Display"/>
                <a:ea typeface="+mn-ea"/>
                <a:cs typeface="+mn-cs"/>
              </a:endParaRPr>
            </a:p>
          </p:txBody>
        </p:sp>
      </p:grpSp>
    </p:spTree>
    <p:extLst>
      <p:ext uri="{BB962C8B-B14F-4D97-AF65-F5344CB8AC3E}">
        <p14:creationId xmlns:p14="http://schemas.microsoft.com/office/powerpoint/2010/main" val="2606101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rot="10800000">
            <a:off x="9835877" y="2781300"/>
            <a:ext cx="8452123" cy="7585986"/>
          </a:xfrm>
          <a:custGeom>
            <a:avLst/>
            <a:gdLst/>
            <a:ahLst/>
            <a:cxnLst/>
            <a:rect l="l" t="t" r="r" b="b"/>
            <a:pathLst>
              <a:path w="8452123" h="7585986">
                <a:moveTo>
                  <a:pt x="0" y="0"/>
                </a:moveTo>
                <a:lnTo>
                  <a:pt x="8452123" y="0"/>
                </a:lnTo>
                <a:lnTo>
                  <a:pt x="8452123" y="7585986"/>
                </a:lnTo>
                <a:lnTo>
                  <a:pt x="0" y="7585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16200000">
            <a:off x="-816407" y="736435"/>
            <a:ext cx="7043223" cy="5455977"/>
          </a:xfrm>
          <a:custGeom>
            <a:avLst/>
            <a:gdLst/>
            <a:ahLst/>
            <a:cxnLst/>
            <a:rect l="l" t="t" r="r" b="b"/>
            <a:pathLst>
              <a:path w="7043223" h="5455977">
                <a:moveTo>
                  <a:pt x="0" y="0"/>
                </a:moveTo>
                <a:lnTo>
                  <a:pt x="7043223" y="0"/>
                </a:lnTo>
                <a:lnTo>
                  <a:pt x="7043223" y="5455977"/>
                </a:lnTo>
                <a:lnTo>
                  <a:pt x="0" y="5455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4">
            <a:extLst>
              <a:ext uri="{FF2B5EF4-FFF2-40B4-BE49-F238E27FC236}">
                <a16:creationId xmlns:a16="http://schemas.microsoft.com/office/drawing/2014/main" id="{D2DC2CD1-CEFB-4260-B922-92B4FBAEB390}"/>
              </a:ext>
            </a:extLst>
          </p:cNvPr>
          <p:cNvSpPr/>
          <p:nvPr/>
        </p:nvSpPr>
        <p:spPr>
          <a:xfrm>
            <a:off x="2509452" y="1689099"/>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1676400" y="668768"/>
            <a:ext cx="5715000"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MX" sz="6150" b="0" i="0" u="none" strike="noStrike" kern="1200" cap="none" spc="0" normalizeH="0" baseline="0" noProof="0">
                <a:ln>
                  <a:noFill/>
                </a:ln>
                <a:solidFill>
                  <a:srgbClr val="FFFFFF"/>
                </a:solidFill>
                <a:effectLst/>
                <a:uLnTx/>
                <a:uFillTx/>
                <a:latin typeface="DM Serif Display"/>
                <a:ea typeface="+mn-ea"/>
                <a:cs typeface="+mn-cs"/>
              </a:rPr>
              <a:t>Configuraciones</a:t>
            </a:r>
            <a:endParaRPr kumimoji="0" lang="es-419" sz="6150" b="0" i="0" u="none" strike="noStrike" kern="1200" cap="none" spc="0" normalizeH="0" baseline="0" noProof="0">
              <a:ln>
                <a:noFill/>
              </a:ln>
              <a:solidFill>
                <a:srgbClr val="FFFFFF"/>
              </a:solidFill>
              <a:effectLst/>
              <a:uLnTx/>
              <a:uFillTx/>
              <a:latin typeface="DM Serif Display"/>
              <a:ea typeface="+mn-ea"/>
              <a:cs typeface="+mn-cs"/>
            </a:endParaRPr>
          </a:p>
        </p:txBody>
      </p:sp>
      <p:sp>
        <p:nvSpPr>
          <p:cNvPr id="24" name="CuadroTexto 23">
            <a:extLst>
              <a:ext uri="{FF2B5EF4-FFF2-40B4-BE49-F238E27FC236}">
                <a16:creationId xmlns:a16="http://schemas.microsoft.com/office/drawing/2014/main" id="{667E25A9-45CA-4524-BE4D-6DBF6F0E0DBA}"/>
              </a:ext>
            </a:extLst>
          </p:cNvPr>
          <p:cNvSpPr txBox="1"/>
          <p:nvPr/>
        </p:nvSpPr>
        <p:spPr>
          <a:xfrm>
            <a:off x="762000" y="5468244"/>
            <a:ext cx="7543800" cy="4031873"/>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Tamaño de la memoria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Puerto y dirección IP</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Número máximo de conexiones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Tamaño máximo de objetos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Política de expiración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Mecanismos de almacenamiento</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Dinámico (tabla hash)</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Estático (</a:t>
            </a:r>
            <a:r>
              <a:rPr kumimoji="0" lang="es-UY" sz="3200" b="0" i="0" u="none" strike="noStrike" kern="1200" cap="none" spc="0" normalizeH="0" baseline="0" noProof="0" err="1">
                <a:ln>
                  <a:noFill/>
                </a:ln>
                <a:solidFill>
                  <a:prstClr val="white"/>
                </a:solidFill>
                <a:effectLst/>
                <a:uLnTx/>
                <a:uFillTx/>
                <a:latin typeface="Calibri"/>
                <a:ea typeface="+mn-ea"/>
                <a:cs typeface="+mn-cs"/>
              </a:rPr>
              <a:t>slab</a:t>
            </a:r>
            <a:r>
              <a:rPr kumimoji="0" lang="es-UY" sz="3200" b="0" i="0" u="none" strike="noStrike" kern="1200" cap="none" spc="0" normalizeH="0" baseline="0" noProof="0">
                <a:ln>
                  <a:noFill/>
                </a:ln>
                <a:solidFill>
                  <a:prstClr val="white"/>
                </a:solidFill>
                <a:effectLst/>
                <a:uLnTx/>
                <a:uFillTx/>
                <a:latin typeface="Calibri"/>
                <a:ea typeface="+mn-ea"/>
                <a:cs typeface="+mn-cs"/>
              </a:rPr>
              <a:t> </a:t>
            </a:r>
            <a:r>
              <a:rPr kumimoji="0" lang="es-UY" sz="3200" b="0" i="0" u="none" strike="noStrike" kern="1200" cap="none" spc="0" normalizeH="0" baseline="0" noProof="0" err="1">
                <a:ln>
                  <a:noFill/>
                </a:ln>
                <a:solidFill>
                  <a:prstClr val="white"/>
                </a:solidFill>
                <a:effectLst/>
                <a:uLnTx/>
                <a:uFillTx/>
                <a:latin typeface="Calibri"/>
                <a:ea typeface="+mn-ea"/>
                <a:cs typeface="+mn-cs"/>
              </a:rPr>
              <a:t>allocation</a:t>
            </a:r>
            <a:r>
              <a:rPr kumimoji="0" lang="es-UY" sz="3200" b="0" i="0" u="none" strike="noStrike" kern="1200" cap="none" spc="0" normalizeH="0" baseline="0" noProof="0">
                <a:ln>
                  <a:noFill/>
                </a:ln>
                <a:solidFill>
                  <a:prstClr val="white"/>
                </a:solidFill>
                <a:effectLst/>
                <a:uLnTx/>
                <a:uFillTx/>
                <a:latin typeface="Calibri"/>
                <a:ea typeface="+mn-ea"/>
                <a:cs typeface="+mn-cs"/>
              </a:rPr>
              <a:t>)</a:t>
            </a:r>
            <a:endParaRPr kumimoji="0" lang="es-419" sz="3200" b="0" i="0" u="none" strike="noStrike" kern="1200" cap="none" spc="0" normalizeH="0" baseline="0" noProof="0">
              <a:ln>
                <a:noFill/>
              </a:ln>
              <a:solidFill>
                <a:prstClr val="white"/>
              </a:solidFill>
              <a:effectLst/>
              <a:uLnTx/>
              <a:uFillTx/>
              <a:latin typeface="Calibri"/>
              <a:ea typeface="+mn-ea"/>
              <a:cs typeface="+mn-cs"/>
            </a:endParaRPr>
          </a:p>
        </p:txBody>
      </p:sp>
      <p:sp>
        <p:nvSpPr>
          <p:cNvPr id="7" name="Freeform 4">
            <a:extLst>
              <a:ext uri="{FF2B5EF4-FFF2-40B4-BE49-F238E27FC236}">
                <a16:creationId xmlns:a16="http://schemas.microsoft.com/office/drawing/2014/main" id="{6B4DD06A-586B-46AF-BAC0-29C17504F88A}"/>
              </a:ext>
            </a:extLst>
          </p:cNvPr>
          <p:cNvSpPr/>
          <p:nvPr/>
        </p:nvSpPr>
        <p:spPr>
          <a:xfrm>
            <a:off x="11424852" y="1689099"/>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6">
            <a:extLst>
              <a:ext uri="{FF2B5EF4-FFF2-40B4-BE49-F238E27FC236}">
                <a16:creationId xmlns:a16="http://schemas.microsoft.com/office/drawing/2014/main" id="{33EF1F7B-74DB-4A84-81C0-1D5D1B4980E2}"/>
              </a:ext>
            </a:extLst>
          </p:cNvPr>
          <p:cNvSpPr txBox="1"/>
          <p:nvPr/>
        </p:nvSpPr>
        <p:spPr>
          <a:xfrm>
            <a:off x="10591800" y="668768"/>
            <a:ext cx="5715000"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MX" sz="6150" b="0" i="0" u="none" strike="noStrike" kern="1200" cap="none" spc="0" normalizeH="0" baseline="0" noProof="0">
                <a:ln>
                  <a:noFill/>
                </a:ln>
                <a:solidFill>
                  <a:srgbClr val="FFFFFF"/>
                </a:solidFill>
                <a:effectLst/>
                <a:uLnTx/>
                <a:uFillTx/>
                <a:latin typeface="DM Serif Display"/>
                <a:ea typeface="+mn-ea"/>
                <a:cs typeface="+mn-cs"/>
              </a:rPr>
              <a:t>Administración</a:t>
            </a:r>
            <a:endParaRPr kumimoji="0" lang="es-419" sz="6150" b="0" i="0" u="none" strike="noStrike" kern="1200" cap="none" spc="0" normalizeH="0" baseline="0" noProof="0">
              <a:ln>
                <a:noFill/>
              </a:ln>
              <a:solidFill>
                <a:srgbClr val="FFFFFF"/>
              </a:solidFill>
              <a:effectLst/>
              <a:uLnTx/>
              <a:uFillTx/>
              <a:latin typeface="DM Serif Display"/>
              <a:ea typeface="+mn-ea"/>
              <a:cs typeface="+mn-cs"/>
            </a:endParaRPr>
          </a:p>
        </p:txBody>
      </p:sp>
      <p:sp>
        <p:nvSpPr>
          <p:cNvPr id="11" name="CuadroTexto 10">
            <a:extLst>
              <a:ext uri="{FF2B5EF4-FFF2-40B4-BE49-F238E27FC236}">
                <a16:creationId xmlns:a16="http://schemas.microsoft.com/office/drawing/2014/main" id="{195F88EC-A284-44D4-A7C1-EF6847CD216E}"/>
              </a:ext>
            </a:extLst>
          </p:cNvPr>
          <p:cNvSpPr txBox="1"/>
          <p:nvPr/>
        </p:nvSpPr>
        <p:spPr>
          <a:xfrm>
            <a:off x="9131314" y="2705100"/>
            <a:ext cx="7543800" cy="5016758"/>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A través de Consola</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err="1">
                <a:ln>
                  <a:noFill/>
                </a:ln>
                <a:solidFill>
                  <a:prstClr val="white"/>
                </a:solidFill>
                <a:effectLst/>
                <a:uLnTx/>
                <a:uFillTx/>
                <a:latin typeface="Calibri"/>
                <a:ea typeface="+mn-ea"/>
                <a:cs typeface="+mn-cs"/>
              </a:rPr>
              <a:t>Stats</a:t>
            </a:r>
            <a:r>
              <a:rPr kumimoji="0" lang="es-UY" sz="3200" b="0" i="0" u="none" strike="noStrike" kern="1200" cap="none" spc="0" normalizeH="0" baseline="0" noProof="0">
                <a:ln>
                  <a:noFill/>
                </a:ln>
                <a:solidFill>
                  <a:prstClr val="white"/>
                </a:solidFill>
                <a:effectLst/>
                <a:uLnTx/>
                <a:uFillTx/>
                <a:latin typeface="Calibri"/>
                <a:ea typeface="+mn-ea"/>
                <a:cs typeface="+mn-cs"/>
              </a:rPr>
              <a:t>, </a:t>
            </a:r>
            <a:r>
              <a:rPr kumimoji="0" lang="es-UY" sz="3200" b="0" i="0" u="none" strike="noStrike" kern="1200" cap="none" spc="0" normalizeH="0" baseline="0" noProof="0" err="1">
                <a:ln>
                  <a:noFill/>
                </a:ln>
                <a:solidFill>
                  <a:prstClr val="white"/>
                </a:solidFill>
                <a:effectLst/>
                <a:uLnTx/>
                <a:uFillTx/>
                <a:latin typeface="Calibri"/>
                <a:ea typeface="+mn-ea"/>
                <a:cs typeface="+mn-cs"/>
              </a:rPr>
              <a:t>stat</a:t>
            </a:r>
            <a:r>
              <a:rPr kumimoji="0" lang="es-UY" sz="3200" b="0" i="0" u="none" strike="noStrike" kern="1200" cap="none" spc="0" normalizeH="0" baseline="0" noProof="0">
                <a:ln>
                  <a:noFill/>
                </a:ln>
                <a:solidFill>
                  <a:prstClr val="white"/>
                </a:solidFill>
                <a:effectLst/>
                <a:uLnTx/>
                <a:uFillTx/>
                <a:latin typeface="Calibri"/>
                <a:ea typeface="+mn-ea"/>
                <a:cs typeface="+mn-cs"/>
              </a:rPr>
              <a:t> </a:t>
            </a:r>
            <a:r>
              <a:rPr kumimoji="0" lang="es-UY" sz="3200" b="0" i="0" u="none" strike="noStrike" kern="1200" cap="none" spc="0" normalizeH="0" baseline="0" noProof="0" err="1">
                <a:ln>
                  <a:noFill/>
                </a:ln>
                <a:solidFill>
                  <a:prstClr val="white"/>
                </a:solidFill>
                <a:effectLst/>
                <a:uLnTx/>
                <a:uFillTx/>
                <a:latin typeface="Calibri"/>
                <a:ea typeface="+mn-ea"/>
                <a:cs typeface="+mn-cs"/>
              </a:rPr>
              <a:t>item</a:t>
            </a:r>
            <a:r>
              <a:rPr kumimoji="0" lang="es-UY" sz="3200" b="0" i="0" u="none" strike="noStrike" kern="1200" cap="none" spc="0" normalizeH="0" baseline="0" noProof="0">
                <a:ln>
                  <a:noFill/>
                </a:ln>
                <a:solidFill>
                  <a:prstClr val="white"/>
                </a:solidFill>
                <a:effectLst/>
                <a:uLnTx/>
                <a:uFillTx/>
                <a:latin typeface="Calibri"/>
                <a:ea typeface="+mn-ea"/>
                <a:cs typeface="+mn-cs"/>
              </a:rPr>
              <a:t>, </a:t>
            </a:r>
            <a:r>
              <a:rPr kumimoji="0" lang="es-UY" sz="3200" b="0" i="0" u="none" strike="noStrike" kern="1200" cap="none" spc="0" normalizeH="0" baseline="0" noProof="0" err="1">
                <a:ln>
                  <a:noFill/>
                </a:ln>
                <a:solidFill>
                  <a:prstClr val="white"/>
                </a:solidFill>
                <a:effectLst/>
                <a:uLnTx/>
                <a:uFillTx/>
                <a:latin typeface="Calibri"/>
                <a:ea typeface="+mn-ea"/>
                <a:cs typeface="+mn-cs"/>
              </a:rPr>
              <a:t>flush</a:t>
            </a:r>
            <a:r>
              <a:rPr kumimoji="0" lang="es-UY" sz="3200" b="0" i="0" u="none" strike="noStrike" kern="1200" cap="none" spc="0" normalizeH="0" baseline="0" noProof="0">
                <a:ln>
                  <a:noFill/>
                </a:ln>
                <a:solidFill>
                  <a:prstClr val="white"/>
                </a:solidFill>
                <a:effectLst/>
                <a:uLnTx/>
                <a:uFillTx/>
                <a:latin typeface="Calibri"/>
                <a:ea typeface="+mn-ea"/>
                <a:cs typeface="+mn-cs"/>
              </a:rPr>
              <a:t>, set, </a:t>
            </a:r>
            <a:r>
              <a:rPr kumimoji="0" lang="es-UY" sz="3200" b="0" i="0" u="none" strike="noStrike" kern="1200" cap="none" spc="0" normalizeH="0" baseline="0" noProof="0" err="1">
                <a:ln>
                  <a:noFill/>
                </a:ln>
                <a:solidFill>
                  <a:prstClr val="white"/>
                </a:solidFill>
                <a:effectLst/>
                <a:uLnTx/>
                <a:uFillTx/>
                <a:latin typeface="Calibri"/>
                <a:ea typeface="+mn-ea"/>
                <a:cs typeface="+mn-cs"/>
              </a:rPr>
              <a:t>get</a:t>
            </a:r>
            <a:r>
              <a:rPr kumimoji="0" lang="es-UY" sz="3200" b="0" i="0" u="none" strike="noStrike" kern="1200" cap="none" spc="0" normalizeH="0" baseline="0" noProof="0">
                <a:ln>
                  <a:noFill/>
                </a:ln>
                <a:solidFill>
                  <a:prstClr val="white"/>
                </a:solidFill>
                <a:effectLst/>
                <a:uLnTx/>
                <a:uFillTx/>
                <a:latin typeface="Calibri"/>
                <a:ea typeface="+mn-ea"/>
                <a:cs typeface="+mn-cs"/>
              </a:rPr>
              <a:t>, </a:t>
            </a:r>
            <a:r>
              <a:rPr kumimoji="0" lang="es-UY" sz="3200" b="0" i="0" u="none" strike="noStrike" kern="1200" cap="none" spc="0" normalizeH="0" baseline="0" noProof="0" err="1">
                <a:ln>
                  <a:noFill/>
                </a:ln>
                <a:solidFill>
                  <a:prstClr val="white"/>
                </a:solidFill>
                <a:effectLst/>
                <a:uLnTx/>
                <a:uFillTx/>
                <a:latin typeface="Calibri"/>
                <a:ea typeface="+mn-ea"/>
                <a:cs typeface="+mn-cs"/>
              </a:rPr>
              <a:t>add</a:t>
            </a:r>
            <a:r>
              <a:rPr kumimoji="0" lang="es-UY" sz="3200" b="0" i="0" u="none" strike="noStrike" kern="1200" cap="none" spc="0" normalizeH="0" baseline="0" noProof="0">
                <a:ln>
                  <a:noFill/>
                </a:ln>
                <a:solidFill>
                  <a:prstClr val="white"/>
                </a:solidFill>
                <a:effectLst/>
                <a:uLnTx/>
                <a:uFillTx/>
                <a:latin typeface="Calibri"/>
                <a:ea typeface="+mn-ea"/>
                <a:cs typeface="+mn-cs"/>
              </a:rPr>
              <a:t>, etc.</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Herramientas de usuario</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err="1">
                <a:ln>
                  <a:noFill/>
                </a:ln>
                <a:solidFill>
                  <a:prstClr val="white"/>
                </a:solidFill>
                <a:effectLst/>
                <a:uLnTx/>
                <a:uFillTx/>
                <a:latin typeface="Calibri"/>
                <a:ea typeface="+mn-ea"/>
                <a:cs typeface="+mn-cs"/>
              </a:rPr>
              <a:t>Memcached-tool</a:t>
            </a:r>
            <a:r>
              <a:rPr kumimoji="0" lang="es-UY" sz="3200" b="0" i="0" u="none" strike="noStrike" kern="1200" cap="none" spc="0" normalizeH="0" baseline="0" noProof="0">
                <a:ln>
                  <a:noFill/>
                </a:ln>
                <a:solidFill>
                  <a:prstClr val="white"/>
                </a:solidFill>
                <a:effectLst/>
                <a:uLnTx/>
                <a:uFillTx/>
                <a:latin typeface="Calibri"/>
                <a:ea typeface="+mn-ea"/>
                <a:cs typeface="+mn-cs"/>
              </a:rPr>
              <a:t> herramienta de consola.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a:ln>
                  <a:noFill/>
                </a:ln>
                <a:solidFill>
                  <a:prstClr val="white"/>
                </a:solidFill>
                <a:effectLst/>
                <a:uLnTx/>
                <a:uFillTx/>
                <a:latin typeface="Calibri"/>
                <a:ea typeface="+mn-ea"/>
                <a:cs typeface="+mn-cs"/>
              </a:rPr>
              <a:t>Interfaces de administración automatizadas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err="1">
                <a:ln>
                  <a:noFill/>
                </a:ln>
                <a:solidFill>
                  <a:prstClr val="white"/>
                </a:solidFill>
                <a:effectLst/>
                <a:uLnTx/>
                <a:uFillTx/>
                <a:latin typeface="Calibri"/>
                <a:ea typeface="+mn-ea"/>
                <a:cs typeface="+mn-cs"/>
              </a:rPr>
              <a:t>Memcached</a:t>
            </a:r>
            <a:r>
              <a:rPr kumimoji="0" lang="es-UY" sz="3200" b="0" i="0" u="none" strike="noStrike" kern="1200" cap="none" spc="0" normalizeH="0" baseline="0" noProof="0">
                <a:ln>
                  <a:noFill/>
                </a:ln>
                <a:solidFill>
                  <a:prstClr val="white"/>
                </a:solidFill>
                <a:effectLst/>
                <a:uLnTx/>
                <a:uFillTx/>
                <a:latin typeface="Calibri"/>
                <a:ea typeface="+mn-ea"/>
                <a:cs typeface="+mn-cs"/>
              </a:rPr>
              <a:t> Cloud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UY" sz="3200" b="0" i="0" u="none" strike="noStrike" kern="1200" cap="none" spc="0" normalizeH="0" baseline="0" noProof="0" err="1">
                <a:ln>
                  <a:noFill/>
                </a:ln>
                <a:solidFill>
                  <a:prstClr val="white"/>
                </a:solidFill>
                <a:effectLst/>
                <a:uLnTx/>
                <a:uFillTx/>
                <a:latin typeface="Calibri"/>
                <a:ea typeface="+mn-ea"/>
                <a:cs typeface="+mn-cs"/>
              </a:rPr>
              <a:t>Memcached</a:t>
            </a:r>
            <a:r>
              <a:rPr kumimoji="0" lang="es-UY" sz="3200" b="0" i="0" u="none" strike="noStrike" kern="1200" cap="none" spc="0" normalizeH="0" baseline="0" noProof="0">
                <a:ln>
                  <a:noFill/>
                </a:ln>
                <a:solidFill>
                  <a:prstClr val="white"/>
                </a:solidFill>
                <a:effectLst/>
                <a:uLnTx/>
                <a:uFillTx/>
                <a:latin typeface="Calibri"/>
                <a:ea typeface="+mn-ea"/>
                <a:cs typeface="+mn-cs"/>
              </a:rPr>
              <a:t> Server</a:t>
            </a:r>
            <a:endParaRPr kumimoji="0" lang="es-419" sz="3200" b="0" i="0" u="none" strike="noStrike" kern="1200" cap="none" spc="0" normalizeH="0" baseline="0" noProof="0">
              <a:ln>
                <a:noFill/>
              </a:ln>
              <a:solidFill>
                <a:prstClr val="white"/>
              </a:solidFill>
              <a:effectLst/>
              <a:uLnTx/>
              <a:uFillTx/>
              <a:latin typeface="Calibri"/>
              <a:ea typeface="+mn-ea"/>
              <a:cs typeface="+mn-cs"/>
            </a:endParaRPr>
          </a:p>
        </p:txBody>
      </p:sp>
      <p:pic>
        <p:nvPicPr>
          <p:cNvPr id="5" name="Imagen 4">
            <a:extLst>
              <a:ext uri="{FF2B5EF4-FFF2-40B4-BE49-F238E27FC236}">
                <a16:creationId xmlns:a16="http://schemas.microsoft.com/office/drawing/2014/main" id="{D92E7552-BCCE-4791-BEDB-202CFABACD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874792">
            <a:off x="4278561" y="2376291"/>
            <a:ext cx="2514600" cy="2582562"/>
          </a:xfrm>
          <a:prstGeom prst="rect">
            <a:avLst/>
          </a:prstGeom>
        </p:spPr>
      </p:pic>
      <p:pic>
        <p:nvPicPr>
          <p:cNvPr id="12" name="Imagen 11">
            <a:extLst>
              <a:ext uri="{FF2B5EF4-FFF2-40B4-BE49-F238E27FC236}">
                <a16:creationId xmlns:a16="http://schemas.microsoft.com/office/drawing/2014/main" id="{3AA7BBB4-AE16-4E78-B703-D737EAD451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659415">
            <a:off x="15526513" y="6735344"/>
            <a:ext cx="2466975" cy="1847850"/>
          </a:xfrm>
          <a:prstGeom prst="rect">
            <a:avLst/>
          </a:prstGeom>
        </p:spPr>
      </p:pic>
    </p:spTree>
    <p:extLst>
      <p:ext uri="{BB962C8B-B14F-4D97-AF65-F5344CB8AC3E}">
        <p14:creationId xmlns:p14="http://schemas.microsoft.com/office/powerpoint/2010/main" val="2072419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4" name="Forma libre: forma 3">
            <a:extLst>
              <a:ext uri="{FF2B5EF4-FFF2-40B4-BE49-F238E27FC236}">
                <a16:creationId xmlns:a16="http://schemas.microsoft.com/office/drawing/2014/main" id="{B98F83C3-0F23-4586-8C86-C0FF4F36BE3F}"/>
              </a:ext>
            </a:extLst>
          </p:cNvPr>
          <p:cNvSpPr/>
          <p:nvPr/>
        </p:nvSpPr>
        <p:spPr>
          <a:xfrm>
            <a:off x="-1" y="-1"/>
            <a:ext cx="10325101" cy="10287001"/>
          </a:xfrm>
          <a:custGeom>
            <a:avLst/>
            <a:gdLst>
              <a:gd name="connsiteX0" fmla="*/ 10310191 w 16154400"/>
              <a:gd name="connsiteY0" fmla="*/ 26505 h 9859618"/>
              <a:gd name="connsiteX1" fmla="*/ 16154400 w 16154400"/>
              <a:gd name="connsiteY1" fmla="*/ 0 h 9859618"/>
              <a:gd name="connsiteX2" fmla="*/ 5645426 w 16154400"/>
              <a:gd name="connsiteY2" fmla="*/ 9859618 h 9859618"/>
              <a:gd name="connsiteX3" fmla="*/ 0 w 16154400"/>
              <a:gd name="connsiteY3" fmla="*/ 9833113 h 9859618"/>
              <a:gd name="connsiteX4" fmla="*/ 10310191 w 16154400"/>
              <a:gd name="connsiteY4" fmla="*/ 26505 h 9859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4400" h="9859618">
                <a:moveTo>
                  <a:pt x="10310191" y="26505"/>
                </a:moveTo>
                <a:lnTo>
                  <a:pt x="16154400" y="0"/>
                </a:lnTo>
                <a:lnTo>
                  <a:pt x="5645426" y="9859618"/>
                </a:lnTo>
                <a:lnTo>
                  <a:pt x="0" y="9833113"/>
                </a:lnTo>
                <a:lnTo>
                  <a:pt x="10310191" y="2650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26" name="Grupo 25">
            <a:extLst>
              <a:ext uri="{FF2B5EF4-FFF2-40B4-BE49-F238E27FC236}">
                <a16:creationId xmlns:a16="http://schemas.microsoft.com/office/drawing/2014/main" id="{9F383FA2-E8DC-4626-86C4-0DD3A839B73C}"/>
              </a:ext>
            </a:extLst>
          </p:cNvPr>
          <p:cNvGrpSpPr/>
          <p:nvPr/>
        </p:nvGrpSpPr>
        <p:grpSpPr>
          <a:xfrm>
            <a:off x="1829766" y="1626481"/>
            <a:ext cx="11182901" cy="5610639"/>
            <a:chOff x="3552549" y="2338180"/>
            <a:chExt cx="11182901" cy="5610639"/>
          </a:xfrm>
        </p:grpSpPr>
        <p:grpSp>
          <p:nvGrpSpPr>
            <p:cNvPr id="17" name="Grupo 16">
              <a:extLst>
                <a:ext uri="{FF2B5EF4-FFF2-40B4-BE49-F238E27FC236}">
                  <a16:creationId xmlns:a16="http://schemas.microsoft.com/office/drawing/2014/main" id="{DE195393-F21F-4BFE-8216-585BD6205662}"/>
                </a:ext>
              </a:extLst>
            </p:cNvPr>
            <p:cNvGrpSpPr/>
            <p:nvPr/>
          </p:nvGrpSpPr>
          <p:grpSpPr>
            <a:xfrm>
              <a:off x="3552549" y="2338180"/>
              <a:ext cx="11182901" cy="5610639"/>
              <a:chOff x="8322365" y="5578061"/>
              <a:chExt cx="7915136" cy="3804478"/>
            </a:xfrm>
          </p:grpSpPr>
          <p:sp>
            <p:nvSpPr>
              <p:cNvPr id="14" name="Rectángulo 13">
                <a:extLst>
                  <a:ext uri="{FF2B5EF4-FFF2-40B4-BE49-F238E27FC236}">
                    <a16:creationId xmlns:a16="http://schemas.microsoft.com/office/drawing/2014/main" id="{07F7938B-EA9B-4156-8A00-E168B365B446}"/>
                  </a:ext>
                </a:extLst>
              </p:cNvPr>
              <p:cNvSpPr/>
              <p:nvPr/>
            </p:nvSpPr>
            <p:spPr>
              <a:xfrm>
                <a:off x="8322365" y="5578061"/>
                <a:ext cx="7911548" cy="1205948"/>
              </a:xfrm>
              <a:prstGeom prst="rect">
                <a:avLst/>
              </a:prstGeom>
              <a:solidFill>
                <a:srgbClr val="695C59"/>
              </a:solidFill>
              <a:ln>
                <a:solidFill>
                  <a:srgbClr val="695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 name="Rectángulo 12">
                <a:extLst>
                  <a:ext uri="{FF2B5EF4-FFF2-40B4-BE49-F238E27FC236}">
                    <a16:creationId xmlns:a16="http://schemas.microsoft.com/office/drawing/2014/main" id="{04F93AA5-BEFD-48CE-96E1-9DBEC449B61E}"/>
                  </a:ext>
                </a:extLst>
              </p:cNvPr>
              <p:cNvSpPr/>
              <p:nvPr/>
            </p:nvSpPr>
            <p:spPr>
              <a:xfrm>
                <a:off x="8322365" y="6758609"/>
                <a:ext cx="7911548" cy="2623930"/>
              </a:xfrm>
              <a:prstGeom prst="rect">
                <a:avLst/>
              </a:prstGeom>
              <a:solidFill>
                <a:srgbClr val="2B9996"/>
              </a:solidFill>
              <a:ln>
                <a:solidFill>
                  <a:srgbClr val="2B99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16" name="Imagen 15">
                <a:extLst>
                  <a:ext uri="{FF2B5EF4-FFF2-40B4-BE49-F238E27FC236}">
                    <a16:creationId xmlns:a16="http://schemas.microsoft.com/office/drawing/2014/main" id="{938E7A0F-9D03-45AF-AF21-2E5CF7F4D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9512" y="5877045"/>
                <a:ext cx="3977989" cy="2096842"/>
              </a:xfrm>
              <a:prstGeom prst="rect">
                <a:avLst/>
              </a:prstGeom>
            </p:spPr>
          </p:pic>
        </p:grpSp>
        <p:sp>
          <p:nvSpPr>
            <p:cNvPr id="8" name="Freeform 4">
              <a:extLst>
                <a:ext uri="{FF2B5EF4-FFF2-40B4-BE49-F238E27FC236}">
                  <a16:creationId xmlns:a16="http://schemas.microsoft.com/office/drawing/2014/main" id="{D2DC2CD1-CEFB-4260-B922-92B4FBAEB390}"/>
                </a:ext>
              </a:extLst>
            </p:cNvPr>
            <p:cNvSpPr/>
            <p:nvPr/>
          </p:nvSpPr>
          <p:spPr>
            <a:xfrm>
              <a:off x="4347127" y="365263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3848100" y="2594199"/>
              <a:ext cx="6104972"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lang="es-MX" sz="6150" dirty="0">
                  <a:solidFill>
                    <a:schemeClr val="bg1"/>
                  </a:solidFill>
                  <a:latin typeface="DM Serif Display"/>
                </a:rPr>
                <a:t>C</a:t>
              </a:r>
              <a:r>
                <a:rPr lang="es-419" sz="6150" dirty="0">
                  <a:solidFill>
                    <a:schemeClr val="bg1"/>
                  </a:solidFill>
                  <a:latin typeface="DM Serif Display"/>
                </a:rPr>
                <a:t>aso de Ejemplo</a:t>
              </a:r>
              <a:endParaRPr kumimoji="0" lang="es-419" sz="6150" b="0" i="0" u="none" strike="noStrike" kern="1200" cap="none" spc="0" normalizeH="0" baseline="0" noProof="0" dirty="0">
                <a:ln>
                  <a:noFill/>
                </a:ln>
                <a:solidFill>
                  <a:schemeClr val="bg1"/>
                </a:solidFill>
                <a:effectLst/>
                <a:uLnTx/>
                <a:uFillTx/>
                <a:latin typeface="DM Serif Display"/>
                <a:ea typeface="+mn-ea"/>
                <a:cs typeface="+mn-cs"/>
              </a:endParaRPr>
            </a:p>
          </p:txBody>
        </p:sp>
        <p:pic>
          <p:nvPicPr>
            <p:cNvPr id="19" name="Gráfico 18" descr="Checkmark con relleno sólido">
              <a:extLst>
                <a:ext uri="{FF2B5EF4-FFF2-40B4-BE49-F238E27FC236}">
                  <a16:creationId xmlns:a16="http://schemas.microsoft.com/office/drawing/2014/main" id="{618A5169-BAE8-46F9-8780-B3FC6DB2A9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8367" y="4487931"/>
              <a:ext cx="655569" cy="655569"/>
            </a:xfrm>
            <a:prstGeom prst="rect">
              <a:avLst/>
            </a:prstGeom>
          </p:spPr>
        </p:pic>
        <p:sp>
          <p:nvSpPr>
            <p:cNvPr id="20" name="CuadroTexto 19">
              <a:extLst>
                <a:ext uri="{FF2B5EF4-FFF2-40B4-BE49-F238E27FC236}">
                  <a16:creationId xmlns:a16="http://schemas.microsoft.com/office/drawing/2014/main" id="{A6F6C51B-BA67-4CC3-A67D-95D9031D13CF}"/>
                </a:ext>
              </a:extLst>
            </p:cNvPr>
            <p:cNvSpPr txBox="1"/>
            <p:nvPr/>
          </p:nvSpPr>
          <p:spPr>
            <a:xfrm>
              <a:off x="4973527" y="4270074"/>
              <a:ext cx="3016195" cy="1015663"/>
            </a:xfrm>
            <a:prstGeom prst="rect">
              <a:avLst/>
            </a:prstGeom>
            <a:noFill/>
          </p:spPr>
          <p:txBody>
            <a:bodyPr wrap="square" rtlCol="0">
              <a:spAutoFit/>
            </a:bodyPr>
            <a:lstStyle/>
            <a:p>
              <a:r>
                <a:rPr lang="es-MX" sz="6000" dirty="0">
                  <a:solidFill>
                    <a:schemeClr val="bg1"/>
                  </a:solidFill>
                </a:rPr>
                <a:t>Telnet</a:t>
              </a:r>
              <a:endParaRPr lang="es-419" dirty="0">
                <a:solidFill>
                  <a:schemeClr val="bg1"/>
                </a:solidFill>
              </a:endParaRPr>
            </a:p>
          </p:txBody>
        </p:sp>
        <p:pic>
          <p:nvPicPr>
            <p:cNvPr id="21" name="Gráfico 20" descr="Checkmark con relleno sólido">
              <a:extLst>
                <a:ext uri="{FF2B5EF4-FFF2-40B4-BE49-F238E27FC236}">
                  <a16:creationId xmlns:a16="http://schemas.microsoft.com/office/drawing/2014/main" id="{19DBB3D2-8303-4EE8-9742-0E5FCA8440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8367" y="5514784"/>
              <a:ext cx="655569" cy="655569"/>
            </a:xfrm>
            <a:prstGeom prst="rect">
              <a:avLst/>
            </a:prstGeom>
          </p:spPr>
        </p:pic>
        <p:sp>
          <p:nvSpPr>
            <p:cNvPr id="22" name="CuadroTexto 21">
              <a:extLst>
                <a:ext uri="{FF2B5EF4-FFF2-40B4-BE49-F238E27FC236}">
                  <a16:creationId xmlns:a16="http://schemas.microsoft.com/office/drawing/2014/main" id="{EF5BF3D6-A29B-4221-95A3-652344B997F5}"/>
                </a:ext>
              </a:extLst>
            </p:cNvPr>
            <p:cNvSpPr txBox="1"/>
            <p:nvPr/>
          </p:nvSpPr>
          <p:spPr>
            <a:xfrm>
              <a:off x="4973527" y="5296927"/>
              <a:ext cx="5957391" cy="1015663"/>
            </a:xfrm>
            <a:prstGeom prst="rect">
              <a:avLst/>
            </a:prstGeom>
            <a:noFill/>
          </p:spPr>
          <p:txBody>
            <a:bodyPr wrap="square" rtlCol="0">
              <a:spAutoFit/>
            </a:bodyPr>
            <a:lstStyle/>
            <a:p>
              <a:r>
                <a:rPr lang="es-MX" sz="6000" dirty="0" err="1">
                  <a:solidFill>
                    <a:schemeClr val="bg1"/>
                  </a:solidFill>
                </a:rPr>
                <a:t>Memcached</a:t>
              </a:r>
              <a:r>
                <a:rPr lang="es-MX" sz="6000" dirty="0">
                  <a:solidFill>
                    <a:schemeClr val="bg1"/>
                  </a:solidFill>
                </a:rPr>
                <a:t> Tools</a:t>
              </a:r>
              <a:endParaRPr lang="es-419" dirty="0">
                <a:solidFill>
                  <a:schemeClr val="bg1"/>
                </a:solidFill>
              </a:endParaRPr>
            </a:p>
          </p:txBody>
        </p:sp>
        <p:pic>
          <p:nvPicPr>
            <p:cNvPr id="23" name="Gráfico 22" descr="Checkmark con relleno sólido">
              <a:extLst>
                <a:ext uri="{FF2B5EF4-FFF2-40B4-BE49-F238E27FC236}">
                  <a16:creationId xmlns:a16="http://schemas.microsoft.com/office/drawing/2014/main" id="{1AECC45C-6DE1-4CAE-A67C-A3CC14C1F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8367" y="6532940"/>
              <a:ext cx="655569" cy="655569"/>
            </a:xfrm>
            <a:prstGeom prst="rect">
              <a:avLst/>
            </a:prstGeom>
          </p:spPr>
        </p:pic>
        <p:sp>
          <p:nvSpPr>
            <p:cNvPr id="24" name="CuadroTexto 23">
              <a:extLst>
                <a:ext uri="{FF2B5EF4-FFF2-40B4-BE49-F238E27FC236}">
                  <a16:creationId xmlns:a16="http://schemas.microsoft.com/office/drawing/2014/main" id="{D863BEA0-612C-4261-BEFA-2F68D228B4C3}"/>
                </a:ext>
              </a:extLst>
            </p:cNvPr>
            <p:cNvSpPr txBox="1"/>
            <p:nvPr/>
          </p:nvSpPr>
          <p:spPr>
            <a:xfrm>
              <a:off x="4973527" y="6315083"/>
              <a:ext cx="8079864" cy="1015663"/>
            </a:xfrm>
            <a:prstGeom prst="rect">
              <a:avLst/>
            </a:prstGeom>
            <a:noFill/>
          </p:spPr>
          <p:txBody>
            <a:bodyPr wrap="square" rtlCol="0">
              <a:spAutoFit/>
            </a:bodyPr>
            <a:lstStyle/>
            <a:p>
              <a:r>
                <a:rPr lang="es-MX" sz="6000" dirty="0">
                  <a:solidFill>
                    <a:schemeClr val="bg1"/>
                  </a:solidFill>
                </a:rPr>
                <a:t>Apache – PHP - </a:t>
              </a:r>
              <a:r>
                <a:rPr lang="es-MX" sz="6000" dirty="0" err="1">
                  <a:solidFill>
                    <a:schemeClr val="bg1"/>
                  </a:solidFill>
                </a:rPr>
                <a:t>MariaDb</a:t>
              </a:r>
              <a:endParaRPr lang="es-419" dirty="0">
                <a:solidFill>
                  <a:schemeClr val="bg1"/>
                </a:solidFill>
              </a:endParaRPr>
            </a:p>
          </p:txBody>
        </p:sp>
      </p:grpSp>
      <p:grpSp>
        <p:nvGrpSpPr>
          <p:cNvPr id="28" name="Grupo 27">
            <a:extLst>
              <a:ext uri="{FF2B5EF4-FFF2-40B4-BE49-F238E27FC236}">
                <a16:creationId xmlns:a16="http://schemas.microsoft.com/office/drawing/2014/main" id="{E5781CB1-F3BB-4A5D-B123-9E81C2B4DBC1}"/>
              </a:ext>
            </a:extLst>
          </p:cNvPr>
          <p:cNvGrpSpPr/>
          <p:nvPr/>
        </p:nvGrpSpPr>
        <p:grpSpPr>
          <a:xfrm>
            <a:off x="12112487" y="6224333"/>
            <a:ext cx="3260035" cy="2683088"/>
            <a:chOff x="13040139" y="6688070"/>
            <a:chExt cx="3260035" cy="2683088"/>
          </a:xfrm>
        </p:grpSpPr>
        <p:pic>
          <p:nvPicPr>
            <p:cNvPr id="25" name="Gráfico 24" descr="Connections con relleno sólido">
              <a:extLst>
                <a:ext uri="{FF2B5EF4-FFF2-40B4-BE49-F238E27FC236}">
                  <a16:creationId xmlns:a16="http://schemas.microsoft.com/office/drawing/2014/main" id="{1A36FD32-91AB-435B-A474-A339DE9B81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78131" y="6934971"/>
              <a:ext cx="2436187" cy="2436187"/>
            </a:xfrm>
            <a:prstGeom prst="rect">
              <a:avLst/>
            </a:prstGeom>
            <a:effectLst>
              <a:glow rad="228600">
                <a:schemeClr val="accent2">
                  <a:satMod val="175000"/>
                  <a:alpha val="40000"/>
                </a:schemeClr>
              </a:glow>
            </a:effectLst>
          </p:spPr>
        </p:pic>
        <p:sp>
          <p:nvSpPr>
            <p:cNvPr id="27" name="CuadroTexto 26">
              <a:extLst>
                <a:ext uri="{FF2B5EF4-FFF2-40B4-BE49-F238E27FC236}">
                  <a16:creationId xmlns:a16="http://schemas.microsoft.com/office/drawing/2014/main" id="{D2DCA436-521B-416B-B823-5BE2B023F81F}"/>
                </a:ext>
              </a:extLst>
            </p:cNvPr>
            <p:cNvSpPr txBox="1"/>
            <p:nvPr/>
          </p:nvSpPr>
          <p:spPr>
            <a:xfrm>
              <a:off x="13040139" y="6688070"/>
              <a:ext cx="3260035" cy="2436186"/>
            </a:xfrm>
            <a:prstGeom prst="rect">
              <a:avLst/>
            </a:prstGeom>
            <a:noFill/>
          </p:spPr>
          <p:txBody>
            <a:bodyPr wrap="square" rtlCol="0">
              <a:prstTxWarp prst="textArchUp">
                <a:avLst>
                  <a:gd name="adj" fmla="val 10266691"/>
                </a:avLst>
              </a:prstTxWarp>
              <a:spAutoFit/>
            </a:bodyPr>
            <a:lstStyle/>
            <a:p>
              <a:r>
                <a:rPr lang="es-MX" sz="8000" dirty="0" err="1">
                  <a:solidFill>
                    <a:srgbClr val="FFC000"/>
                  </a:solidFill>
                  <a:effectLst>
                    <a:glow rad="228600">
                      <a:schemeClr val="accent2">
                        <a:satMod val="175000"/>
                        <a:alpha val="40000"/>
                      </a:schemeClr>
                    </a:glow>
                  </a:effectLst>
                </a:rPr>
                <a:t>SocialTecno</a:t>
              </a:r>
              <a:endParaRPr lang="es-419" sz="8000" dirty="0">
                <a:solidFill>
                  <a:srgbClr val="FFC000"/>
                </a:solidFill>
                <a:effectLst>
                  <a:glow rad="228600">
                    <a:schemeClr val="accent2">
                      <a:satMod val="175000"/>
                      <a:alpha val="40000"/>
                    </a:schemeClr>
                  </a:glow>
                </a:effectLst>
              </a:endParaRPr>
            </a:p>
          </p:txBody>
        </p:sp>
      </p:grpSp>
    </p:spTree>
    <p:extLst>
      <p:ext uri="{BB962C8B-B14F-4D97-AF65-F5344CB8AC3E}">
        <p14:creationId xmlns:p14="http://schemas.microsoft.com/office/powerpoint/2010/main" val="1478243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E04F5ED0-519B-4B21-BD7C-3F92179E9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26569">
            <a:off x="1951600" y="5650997"/>
            <a:ext cx="2228387" cy="2228387"/>
          </a:xfrm>
          <a:prstGeom prst="rect">
            <a:avLst/>
          </a:prstGeom>
        </p:spPr>
      </p:pic>
      <p:sp>
        <p:nvSpPr>
          <p:cNvPr id="2" name="Freeform 2"/>
          <p:cNvSpPr/>
          <p:nvPr/>
        </p:nvSpPr>
        <p:spPr>
          <a:xfrm>
            <a:off x="-63503" y="2700985"/>
            <a:ext cx="4743555" cy="7649518"/>
          </a:xfrm>
          <a:custGeom>
            <a:avLst/>
            <a:gdLst/>
            <a:ahLst/>
            <a:cxnLst/>
            <a:rect l="l" t="t" r="r" b="b"/>
            <a:pathLst>
              <a:path w="4743555" h="7649518">
                <a:moveTo>
                  <a:pt x="0" y="0"/>
                </a:moveTo>
                <a:lnTo>
                  <a:pt x="4743555" y="0"/>
                </a:lnTo>
                <a:lnTo>
                  <a:pt x="4743555" y="7649518"/>
                </a:lnTo>
                <a:lnTo>
                  <a:pt x="0" y="7649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1287392" y="-63503"/>
            <a:ext cx="7064111" cy="4198744"/>
          </a:xfrm>
          <a:custGeom>
            <a:avLst/>
            <a:gdLst/>
            <a:ahLst/>
            <a:cxnLst/>
            <a:rect l="l" t="t" r="r" b="b"/>
            <a:pathLst>
              <a:path w="7064111" h="4198744">
                <a:moveTo>
                  <a:pt x="0" y="0"/>
                </a:moveTo>
                <a:lnTo>
                  <a:pt x="7064111" y="0"/>
                </a:lnTo>
                <a:lnTo>
                  <a:pt x="7064111" y="4198744"/>
                </a:lnTo>
                <a:lnTo>
                  <a:pt x="0" y="41987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4800600" y="465569"/>
            <a:ext cx="7485057"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419" sz="6150" b="0" i="0" u="none" strike="noStrike" kern="1200" cap="none" spc="0" normalizeH="0" baseline="0" noProof="0">
                <a:ln>
                  <a:noFill/>
                </a:ln>
                <a:solidFill>
                  <a:srgbClr val="FFFFFF"/>
                </a:solidFill>
                <a:effectLst/>
                <a:uLnTx/>
                <a:uFillTx/>
                <a:latin typeface="DM Serif Display"/>
                <a:ea typeface="+mn-ea"/>
                <a:cs typeface="+mn-cs"/>
              </a:rPr>
              <a:t>Ejemplo ficticio</a:t>
            </a:r>
          </a:p>
        </p:txBody>
      </p:sp>
      <p:pic>
        <p:nvPicPr>
          <p:cNvPr id="9" name="Gráfico 8" descr="Connections con relleno sólido">
            <a:extLst>
              <a:ext uri="{FF2B5EF4-FFF2-40B4-BE49-F238E27FC236}">
                <a16:creationId xmlns:a16="http://schemas.microsoft.com/office/drawing/2014/main" id="{BDD756C3-83D2-416C-A69A-5C26C84D8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918801">
            <a:off x="11920391" y="891980"/>
            <a:ext cx="2436187" cy="2436187"/>
          </a:xfrm>
          <a:prstGeom prst="rect">
            <a:avLst/>
          </a:prstGeom>
        </p:spPr>
      </p:pic>
      <p:sp>
        <p:nvSpPr>
          <p:cNvPr id="29" name="CuadroTexto 28">
            <a:extLst>
              <a:ext uri="{FF2B5EF4-FFF2-40B4-BE49-F238E27FC236}">
                <a16:creationId xmlns:a16="http://schemas.microsoft.com/office/drawing/2014/main" id="{198F2F53-83E5-4A2A-BA24-265A457E43E2}"/>
              </a:ext>
            </a:extLst>
          </p:cNvPr>
          <p:cNvSpPr txBox="1"/>
          <p:nvPr/>
        </p:nvSpPr>
        <p:spPr>
          <a:xfrm>
            <a:off x="1086678" y="2259265"/>
            <a:ext cx="10668000"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3200" b="0" i="0" u="none" strike="noStrike" kern="1200" cap="none" spc="0" normalizeH="0" baseline="0" noProof="0" dirty="0">
                <a:ln>
                  <a:noFill/>
                </a:ln>
                <a:solidFill>
                  <a:srgbClr val="EEECE1"/>
                </a:solidFill>
                <a:effectLst/>
                <a:uLnTx/>
                <a:uFillTx/>
                <a:latin typeface="Calibri" panose="020F0502020204030204" pitchFamily="34" charset="0"/>
                <a:ea typeface="Calibri" panose="020F0502020204030204" pitchFamily="34" charset="0"/>
                <a:cs typeface="Times New Roman" panose="02020603050405020304" pitchFamily="18" charset="0"/>
              </a:rPr>
              <a:t>Supongamos estar desarrollando una aplicación de redes sociales llamada </a:t>
            </a:r>
            <a:r>
              <a:rPr kumimoji="0" lang="es-UY" sz="4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s-UY" sz="4800" b="0" i="0" u="none" strike="noStrike" kern="1200" cap="none" spc="0" normalizeH="0" baseline="0" noProof="0" dirty="0" err="1">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SocialTecno</a:t>
            </a:r>
            <a:r>
              <a:rPr kumimoji="0" lang="es-UY" sz="4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UY" sz="4800" dirty="0">
                <a:solidFill>
                  <a:schemeClr val="bg1"/>
                </a:solidFill>
                <a:latin typeface="Calibri" panose="020F0502020204030204" pitchFamily="34" charset="0"/>
                <a:ea typeface="Calibri" panose="020F0502020204030204" pitchFamily="34" charset="0"/>
                <a:cs typeface="Times New Roman" panose="02020603050405020304" pitchFamily="18" charset="0"/>
              </a:rPr>
              <a:t>Q</a:t>
            </a:r>
            <a:r>
              <a:rPr kumimoji="0" lang="es-UY" sz="3200" b="0" i="0" u="none" strike="noStrike" kern="1200" cap="none" spc="0" normalizeH="0" baseline="0" noProof="0" dirty="0" err="1">
                <a:ln>
                  <a:noFill/>
                </a:ln>
                <a:solidFill>
                  <a:srgbClr val="EEECE1"/>
                </a:solidFill>
                <a:effectLst/>
                <a:uLnTx/>
                <a:uFillTx/>
                <a:latin typeface="Calibri" panose="020F0502020204030204" pitchFamily="34" charset="0"/>
                <a:ea typeface="Calibri" panose="020F0502020204030204" pitchFamily="34" charset="0"/>
                <a:cs typeface="Times New Roman" panose="02020603050405020304" pitchFamily="18" charset="0"/>
              </a:rPr>
              <a:t>ueremos</a:t>
            </a:r>
            <a:r>
              <a:rPr kumimoji="0" lang="es-UY" sz="3200" b="0" i="0" u="none" strike="noStrike" kern="1200" cap="none" spc="0" normalizeH="0" baseline="0" noProof="0" dirty="0">
                <a:ln>
                  <a:noFill/>
                </a:ln>
                <a:solidFill>
                  <a:srgbClr val="EEECE1"/>
                </a:solidFill>
                <a:effectLst/>
                <a:uLnTx/>
                <a:uFillTx/>
                <a:latin typeface="Calibri" panose="020F0502020204030204" pitchFamily="34" charset="0"/>
                <a:ea typeface="Calibri" panose="020F0502020204030204" pitchFamily="34" charset="0"/>
                <a:cs typeface="Times New Roman" panose="02020603050405020304" pitchFamily="18" charset="0"/>
              </a:rPr>
              <a:t> utilizar </a:t>
            </a:r>
            <a:r>
              <a:rPr kumimoji="0" lang="es-UY" sz="3200" b="0" i="0" u="none" strike="noStrike" kern="1200" cap="none" spc="0" normalizeH="0" baseline="0" noProof="0" dirty="0" err="1">
                <a:ln>
                  <a:noFill/>
                </a:ln>
                <a:solidFill>
                  <a:srgbClr val="EEECE1"/>
                </a:solidFill>
                <a:effectLst/>
                <a:uLnTx/>
                <a:uFillTx/>
                <a:latin typeface="Calibri" panose="020F0502020204030204" pitchFamily="34" charset="0"/>
                <a:ea typeface="Calibri" panose="020F0502020204030204" pitchFamily="34" charset="0"/>
                <a:cs typeface="Times New Roman" panose="02020603050405020304" pitchFamily="18" charset="0"/>
              </a:rPr>
              <a:t>Memcached</a:t>
            </a:r>
            <a:r>
              <a:rPr kumimoji="0" lang="es-UY" sz="3200" b="0" i="0" u="none" strike="noStrike" kern="1200" cap="none" spc="0" normalizeH="0" baseline="0" noProof="0" dirty="0">
                <a:ln>
                  <a:noFill/>
                </a:ln>
                <a:solidFill>
                  <a:srgbClr val="EEECE1"/>
                </a:solidFill>
                <a:effectLst/>
                <a:uLnTx/>
                <a:uFillTx/>
                <a:latin typeface="Calibri" panose="020F0502020204030204" pitchFamily="34" charset="0"/>
                <a:ea typeface="Calibri" panose="020F0502020204030204" pitchFamily="34" charset="0"/>
                <a:cs typeface="Times New Roman" panose="02020603050405020304" pitchFamily="18" charset="0"/>
              </a:rPr>
              <a:t> para </a:t>
            </a:r>
            <a:r>
              <a:rPr kumimoji="0" lang="es-UY" sz="4000" b="0" i="0" u="none" strike="noStrike" kern="1200" cap="none" spc="0" normalizeH="0" baseline="0" noProof="0" dirty="0">
                <a:ln>
                  <a:noFill/>
                </a:ln>
                <a:solidFill>
                  <a:srgbClr val="FFFF00"/>
                </a:solidFill>
                <a:effectLst/>
                <a:uLnTx/>
                <a:uFillTx/>
                <a:latin typeface="Calibri" panose="020F0502020204030204" pitchFamily="34" charset="0"/>
                <a:ea typeface="Calibri" panose="020F0502020204030204" pitchFamily="34" charset="0"/>
                <a:cs typeface="Times New Roman" panose="02020603050405020304" pitchFamily="18" charset="0"/>
              </a:rPr>
              <a:t>acelerar el acceso a los perfiles de usuario.</a:t>
            </a:r>
            <a:endParaRPr kumimoji="0" lang="es-UY" sz="3200" b="0" i="0" u="none" strike="noStrike" kern="1200" cap="none" spc="0" normalizeH="0" baseline="0" noProof="0" dirty="0">
              <a:ln>
                <a:noFill/>
              </a:ln>
              <a:solidFill>
                <a:srgbClr val="FFFF00"/>
              </a:solidFill>
              <a:effectLst/>
              <a:uLnTx/>
              <a:uFillTx/>
              <a:latin typeface="Calibri"/>
              <a:ea typeface="+mn-ea"/>
              <a:cs typeface="+mn-cs"/>
            </a:endParaRPr>
          </a:p>
        </p:txBody>
      </p:sp>
      <p:sp>
        <p:nvSpPr>
          <p:cNvPr id="31" name="CuadroTexto 30">
            <a:extLst>
              <a:ext uri="{FF2B5EF4-FFF2-40B4-BE49-F238E27FC236}">
                <a16:creationId xmlns:a16="http://schemas.microsoft.com/office/drawing/2014/main" id="{055721A2-78FA-479A-A1C1-9FC429120B8B}"/>
              </a:ext>
            </a:extLst>
          </p:cNvPr>
          <p:cNvSpPr txBox="1"/>
          <p:nvPr/>
        </p:nvSpPr>
        <p:spPr>
          <a:xfrm>
            <a:off x="196850" y="9066444"/>
            <a:ext cx="460375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3200" b="0" i="0" u="none" strike="noStrike" kern="1200" cap="none" spc="0" normalizeH="0" baseline="0" noProof="0" dirty="0">
                <a:ln>
                  <a:noFill/>
                </a:ln>
                <a:solidFill>
                  <a:srgbClr val="EEECE1"/>
                </a:solidFill>
                <a:effectLst/>
                <a:uLnTx/>
                <a:uFillTx/>
                <a:latin typeface="Times New Roman" panose="02020603050405020304" pitchFamily="18" charset="0"/>
                <a:ea typeface="Times New Roman" panose="02020603050405020304" pitchFamily="18" charset="0"/>
                <a:cs typeface="+mn-cs"/>
              </a:rPr>
              <a:t>Reducir la carga</a:t>
            </a:r>
          </a:p>
          <a:p>
            <a:pPr marL="0" marR="0" lvl="0" indent="0" algn="l" defTabSz="914400" rtl="0" eaLnBrk="1" fontAlgn="auto" latinLnBrk="0" hangingPunct="1">
              <a:lnSpc>
                <a:spcPct val="100000"/>
              </a:lnSpc>
              <a:spcBef>
                <a:spcPts val="0"/>
              </a:spcBef>
              <a:spcAft>
                <a:spcPts val="0"/>
              </a:spcAft>
              <a:buClrTx/>
              <a:buSzTx/>
              <a:buFontTx/>
              <a:buNone/>
              <a:tabLst/>
              <a:defRPr/>
            </a:pPr>
            <a:r>
              <a:rPr lang="es-UY" sz="3200" dirty="0">
                <a:solidFill>
                  <a:srgbClr val="EEECE1"/>
                </a:solidFill>
                <a:latin typeface="Times New Roman" panose="02020603050405020304" pitchFamily="18" charset="0"/>
                <a:ea typeface="Times New Roman" panose="02020603050405020304" pitchFamily="18" charset="0"/>
              </a:rPr>
              <a:t>M</a:t>
            </a:r>
            <a:r>
              <a:rPr kumimoji="0" lang="es-UY" sz="3200" b="0" i="0" u="none" strike="noStrike" kern="1200" cap="none" spc="0" normalizeH="0" baseline="0" noProof="0" dirty="0" err="1">
                <a:ln>
                  <a:noFill/>
                </a:ln>
                <a:solidFill>
                  <a:srgbClr val="EEECE1"/>
                </a:solidFill>
                <a:effectLst/>
                <a:uLnTx/>
                <a:uFillTx/>
                <a:latin typeface="Times New Roman" panose="02020603050405020304" pitchFamily="18" charset="0"/>
                <a:ea typeface="Times New Roman" panose="02020603050405020304" pitchFamily="18" charset="0"/>
                <a:cs typeface="+mn-cs"/>
              </a:rPr>
              <a:t>ejorar</a:t>
            </a:r>
            <a:r>
              <a:rPr kumimoji="0" lang="es-UY" sz="3200" b="0" i="0" u="none" strike="noStrike" kern="1200" cap="none" spc="0" normalizeH="0" baseline="0" noProof="0" dirty="0">
                <a:ln>
                  <a:noFill/>
                </a:ln>
                <a:solidFill>
                  <a:srgbClr val="EEECE1"/>
                </a:solidFill>
                <a:effectLst/>
                <a:uLnTx/>
                <a:uFillTx/>
                <a:latin typeface="Times New Roman" panose="02020603050405020304" pitchFamily="18" charset="0"/>
                <a:ea typeface="Times New Roman" panose="02020603050405020304" pitchFamily="18" charset="0"/>
                <a:cs typeface="+mn-cs"/>
              </a:rPr>
              <a:t> la velocidad</a:t>
            </a:r>
          </a:p>
        </p:txBody>
      </p:sp>
      <p:grpSp>
        <p:nvGrpSpPr>
          <p:cNvPr id="27" name="Grupo 26">
            <a:extLst>
              <a:ext uri="{FF2B5EF4-FFF2-40B4-BE49-F238E27FC236}">
                <a16:creationId xmlns:a16="http://schemas.microsoft.com/office/drawing/2014/main" id="{4D4111F3-6CAF-4882-85C7-3ADF123FA7B1}"/>
              </a:ext>
            </a:extLst>
          </p:cNvPr>
          <p:cNvGrpSpPr/>
          <p:nvPr/>
        </p:nvGrpSpPr>
        <p:grpSpPr>
          <a:xfrm>
            <a:off x="10691434" y="5350080"/>
            <a:ext cx="7485697" cy="3436111"/>
            <a:chOff x="10455965" y="5672186"/>
            <a:chExt cx="7721166" cy="3988649"/>
          </a:xfrm>
        </p:grpSpPr>
        <p:sp>
          <p:nvSpPr>
            <p:cNvPr id="24" name="Rectángulo 23">
              <a:extLst>
                <a:ext uri="{FF2B5EF4-FFF2-40B4-BE49-F238E27FC236}">
                  <a16:creationId xmlns:a16="http://schemas.microsoft.com/office/drawing/2014/main" id="{7BA93A6B-4E38-45F4-A749-7D43A4062921}"/>
                </a:ext>
              </a:extLst>
            </p:cNvPr>
            <p:cNvSpPr/>
            <p:nvPr/>
          </p:nvSpPr>
          <p:spPr>
            <a:xfrm>
              <a:off x="10455965" y="5672186"/>
              <a:ext cx="7721166" cy="39886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419"/>
            </a:p>
          </p:txBody>
        </p:sp>
        <p:grpSp>
          <p:nvGrpSpPr>
            <p:cNvPr id="23" name="Grupo 22">
              <a:extLst>
                <a:ext uri="{FF2B5EF4-FFF2-40B4-BE49-F238E27FC236}">
                  <a16:creationId xmlns:a16="http://schemas.microsoft.com/office/drawing/2014/main" id="{ABBAE7B4-0AF8-4B8C-8BBE-661485A3B7F8}"/>
                </a:ext>
              </a:extLst>
            </p:cNvPr>
            <p:cNvGrpSpPr/>
            <p:nvPr/>
          </p:nvGrpSpPr>
          <p:grpSpPr>
            <a:xfrm>
              <a:off x="10661102" y="5858020"/>
              <a:ext cx="7366748" cy="3610722"/>
              <a:chOff x="6619189" y="5152278"/>
              <a:chExt cx="7366748" cy="3610722"/>
            </a:xfrm>
          </p:grpSpPr>
          <p:pic>
            <p:nvPicPr>
              <p:cNvPr id="10" name="Gráfico 9" descr="Target Audience con relleno sólido">
                <a:extLst>
                  <a:ext uri="{FF2B5EF4-FFF2-40B4-BE49-F238E27FC236}">
                    <a16:creationId xmlns:a16="http://schemas.microsoft.com/office/drawing/2014/main" id="{E2551893-1324-4997-BF4B-45016C35E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19189" y="6033935"/>
                <a:ext cx="2729065" cy="2729065"/>
              </a:xfrm>
              <a:prstGeom prst="rect">
                <a:avLst/>
              </a:prstGeom>
            </p:spPr>
          </p:pic>
          <p:sp>
            <p:nvSpPr>
              <p:cNvPr id="14" name="CuadroTexto 13">
                <a:extLst>
                  <a:ext uri="{FF2B5EF4-FFF2-40B4-BE49-F238E27FC236}">
                    <a16:creationId xmlns:a16="http://schemas.microsoft.com/office/drawing/2014/main" id="{CDE92FD7-267C-4155-9B00-62E20BBE7F8C}"/>
                  </a:ext>
                </a:extLst>
              </p:cNvPr>
              <p:cNvSpPr txBox="1"/>
              <p:nvPr/>
            </p:nvSpPr>
            <p:spPr>
              <a:xfrm>
                <a:off x="9988771" y="5152278"/>
                <a:ext cx="2236381" cy="830997"/>
              </a:xfrm>
              <a:prstGeom prst="rect">
                <a:avLst/>
              </a:prstGeom>
              <a:noFill/>
            </p:spPr>
            <p:txBody>
              <a:bodyPr wrap="none" rtlCol="0">
                <a:spAutoFit/>
              </a:bodyPr>
              <a:lstStyle/>
              <a:p>
                <a:r>
                  <a:rPr lang="es-MX" sz="4800" dirty="0">
                    <a:solidFill>
                      <a:srgbClr val="00B050"/>
                    </a:solidFill>
                  </a:rPr>
                  <a:t>Nombre</a:t>
                </a:r>
                <a:endParaRPr lang="es-419" sz="4800" dirty="0">
                  <a:solidFill>
                    <a:srgbClr val="00B050"/>
                  </a:solidFill>
                </a:endParaRPr>
              </a:p>
            </p:txBody>
          </p:sp>
          <p:sp>
            <p:nvSpPr>
              <p:cNvPr id="17" name="CuadroTexto 16">
                <a:extLst>
                  <a:ext uri="{FF2B5EF4-FFF2-40B4-BE49-F238E27FC236}">
                    <a16:creationId xmlns:a16="http://schemas.microsoft.com/office/drawing/2014/main" id="{EC3CD082-1580-439F-9EFB-67DF5B87D348}"/>
                  </a:ext>
                </a:extLst>
              </p:cNvPr>
              <p:cNvSpPr txBox="1"/>
              <p:nvPr/>
            </p:nvSpPr>
            <p:spPr>
              <a:xfrm>
                <a:off x="10452597" y="6397216"/>
                <a:ext cx="3533340" cy="830997"/>
              </a:xfrm>
              <a:prstGeom prst="rect">
                <a:avLst/>
              </a:prstGeom>
              <a:noFill/>
            </p:spPr>
            <p:txBody>
              <a:bodyPr wrap="none" rtlCol="0">
                <a:spAutoFit/>
              </a:bodyPr>
              <a:lstStyle/>
              <a:p>
                <a:r>
                  <a:rPr lang="es-MX" sz="4800" dirty="0">
                    <a:solidFill>
                      <a:srgbClr val="00B050"/>
                    </a:solidFill>
                  </a:rPr>
                  <a:t>Foto de perfil</a:t>
                </a:r>
                <a:endParaRPr lang="es-419" sz="4800" dirty="0">
                  <a:solidFill>
                    <a:srgbClr val="00B050"/>
                  </a:solidFill>
                </a:endParaRPr>
              </a:p>
            </p:txBody>
          </p:sp>
          <p:sp>
            <p:nvSpPr>
              <p:cNvPr id="18" name="CuadroTexto 17">
                <a:extLst>
                  <a:ext uri="{FF2B5EF4-FFF2-40B4-BE49-F238E27FC236}">
                    <a16:creationId xmlns:a16="http://schemas.microsoft.com/office/drawing/2014/main" id="{4EE283B8-9831-4BF6-B206-273CC4792CDA}"/>
                  </a:ext>
                </a:extLst>
              </p:cNvPr>
              <p:cNvSpPr txBox="1"/>
              <p:nvPr/>
            </p:nvSpPr>
            <p:spPr>
              <a:xfrm>
                <a:off x="9988771" y="7893674"/>
                <a:ext cx="2930482" cy="830997"/>
              </a:xfrm>
              <a:prstGeom prst="rect">
                <a:avLst/>
              </a:prstGeom>
              <a:noFill/>
            </p:spPr>
            <p:txBody>
              <a:bodyPr wrap="none" rtlCol="0">
                <a:spAutoFit/>
              </a:bodyPr>
              <a:lstStyle/>
              <a:p>
                <a:r>
                  <a:rPr lang="es-MX" sz="4800" dirty="0">
                    <a:solidFill>
                      <a:srgbClr val="00B050"/>
                    </a:solidFill>
                  </a:rPr>
                  <a:t>Seguidores</a:t>
                </a:r>
                <a:endParaRPr lang="es-419" sz="4800" dirty="0">
                  <a:solidFill>
                    <a:srgbClr val="00B050"/>
                  </a:solidFill>
                </a:endParaRPr>
              </a:p>
            </p:txBody>
          </p:sp>
          <p:cxnSp>
            <p:nvCxnSpPr>
              <p:cNvPr id="16" name="Conector recto de flecha 15">
                <a:extLst>
                  <a:ext uri="{FF2B5EF4-FFF2-40B4-BE49-F238E27FC236}">
                    <a16:creationId xmlns:a16="http://schemas.microsoft.com/office/drawing/2014/main" id="{36A7941E-36F0-4CB2-86E4-5C7358C0DDB3}"/>
                  </a:ext>
                </a:extLst>
              </p:cNvPr>
              <p:cNvCxnSpPr>
                <a:endCxn id="14" idx="1"/>
              </p:cNvCxnSpPr>
              <p:nvPr/>
            </p:nvCxnSpPr>
            <p:spPr>
              <a:xfrm flipV="1">
                <a:off x="8825948" y="5567777"/>
                <a:ext cx="1162823" cy="957967"/>
              </a:xfrm>
              <a:prstGeom prst="straightConnector1">
                <a:avLst/>
              </a:prstGeom>
              <a:ln w="38100">
                <a:prstDash val="dash"/>
                <a:tailEnd type="triangle"/>
              </a:ln>
            </p:spPr>
            <p:style>
              <a:lnRef idx="2">
                <a:schemeClr val="accent6"/>
              </a:lnRef>
              <a:fillRef idx="0">
                <a:schemeClr val="accent6"/>
              </a:fillRef>
              <a:effectRef idx="1">
                <a:schemeClr val="accent6"/>
              </a:effectRef>
              <a:fontRef idx="minor">
                <a:schemeClr val="tx1"/>
              </a:fontRef>
            </p:style>
          </p:cxnSp>
          <p:cxnSp>
            <p:nvCxnSpPr>
              <p:cNvPr id="21" name="Conector recto de flecha 20">
                <a:extLst>
                  <a:ext uri="{FF2B5EF4-FFF2-40B4-BE49-F238E27FC236}">
                    <a16:creationId xmlns:a16="http://schemas.microsoft.com/office/drawing/2014/main" id="{B6127348-F8D9-46E8-8980-51FAB7A3C3EA}"/>
                  </a:ext>
                </a:extLst>
              </p:cNvPr>
              <p:cNvCxnSpPr>
                <a:cxnSpLocks/>
                <a:endCxn id="17" idx="1"/>
              </p:cNvCxnSpPr>
              <p:nvPr/>
            </p:nvCxnSpPr>
            <p:spPr>
              <a:xfrm flipV="1">
                <a:off x="9230668" y="6812715"/>
                <a:ext cx="1221929" cy="333510"/>
              </a:xfrm>
              <a:prstGeom prst="straightConnector1">
                <a:avLst/>
              </a:prstGeom>
              <a:ln w="38100">
                <a:prstDash val="dash"/>
                <a:tailEnd type="triangle"/>
              </a:ln>
            </p:spPr>
            <p:style>
              <a:lnRef idx="2">
                <a:schemeClr val="accent6"/>
              </a:lnRef>
              <a:fillRef idx="0">
                <a:schemeClr val="accent6"/>
              </a:fillRef>
              <a:effectRef idx="1">
                <a:schemeClr val="accent6"/>
              </a:effectRef>
              <a:fontRef idx="minor">
                <a:schemeClr val="tx1"/>
              </a:fontRef>
            </p:style>
          </p:cxnSp>
          <p:cxnSp>
            <p:nvCxnSpPr>
              <p:cNvPr id="22" name="Conector recto de flecha 21">
                <a:extLst>
                  <a:ext uri="{FF2B5EF4-FFF2-40B4-BE49-F238E27FC236}">
                    <a16:creationId xmlns:a16="http://schemas.microsoft.com/office/drawing/2014/main" id="{0D5CD88C-D17E-4BF1-AD8A-2971C3C9ABE8}"/>
                  </a:ext>
                </a:extLst>
              </p:cNvPr>
              <p:cNvCxnSpPr>
                <a:cxnSpLocks/>
                <a:endCxn id="18" idx="1"/>
              </p:cNvCxnSpPr>
              <p:nvPr/>
            </p:nvCxnSpPr>
            <p:spPr>
              <a:xfrm>
                <a:off x="9144000" y="8089435"/>
                <a:ext cx="844771" cy="219738"/>
              </a:xfrm>
              <a:prstGeom prst="straightConnector1">
                <a:avLst/>
              </a:prstGeom>
              <a:ln w="38100">
                <a:prstDash val="dash"/>
                <a:tailEnd type="triangle"/>
              </a:ln>
            </p:spPr>
            <p:style>
              <a:lnRef idx="2">
                <a:schemeClr val="accent6"/>
              </a:lnRef>
              <a:fillRef idx="0">
                <a:schemeClr val="accent6"/>
              </a:fillRef>
              <a:effectRef idx="1">
                <a:schemeClr val="accent6"/>
              </a:effectRef>
              <a:fontRef idx="minor">
                <a:schemeClr val="tx1"/>
              </a:fontRef>
            </p:style>
          </p:cxnSp>
        </p:grpSp>
      </p:grpSp>
      <p:pic>
        <p:nvPicPr>
          <p:cNvPr id="25" name="Imagen 24">
            <a:extLst>
              <a:ext uri="{FF2B5EF4-FFF2-40B4-BE49-F238E27FC236}">
                <a16:creationId xmlns:a16="http://schemas.microsoft.com/office/drawing/2014/main" id="{7D0B2252-5D1F-4C3D-A5B0-857E2C1ABA25}"/>
              </a:ext>
            </a:extLst>
          </p:cNvPr>
          <p:cNvPicPr>
            <a:picLocks noChangeAspect="1"/>
          </p:cNvPicPr>
          <p:nvPr/>
        </p:nvPicPr>
        <p:blipFill>
          <a:blip r:embed="rId12"/>
          <a:stretch>
            <a:fillRect/>
          </a:stretch>
        </p:blipFill>
        <p:spPr>
          <a:xfrm>
            <a:off x="6604757" y="4745513"/>
            <a:ext cx="1926503" cy="1853345"/>
          </a:xfrm>
          <a:prstGeom prst="rect">
            <a:avLst/>
          </a:prstGeom>
        </p:spPr>
      </p:pic>
      <p:sp>
        <p:nvSpPr>
          <p:cNvPr id="28" name="Flecha: a la derecha 27">
            <a:extLst>
              <a:ext uri="{FF2B5EF4-FFF2-40B4-BE49-F238E27FC236}">
                <a16:creationId xmlns:a16="http://schemas.microsoft.com/office/drawing/2014/main" id="{2672B3C0-D6BF-440D-A8B9-DECC71F4F604}"/>
              </a:ext>
            </a:extLst>
          </p:cNvPr>
          <p:cNvSpPr/>
          <p:nvPr/>
        </p:nvSpPr>
        <p:spPr>
          <a:xfrm>
            <a:off x="8846973" y="5545478"/>
            <a:ext cx="1593662" cy="73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2" name="Flecha: a la derecha 31">
            <a:extLst>
              <a:ext uri="{FF2B5EF4-FFF2-40B4-BE49-F238E27FC236}">
                <a16:creationId xmlns:a16="http://schemas.microsoft.com/office/drawing/2014/main" id="{AC51C70A-004D-42FD-944D-5EC63FE3CDB3}"/>
              </a:ext>
            </a:extLst>
          </p:cNvPr>
          <p:cNvSpPr/>
          <p:nvPr/>
        </p:nvSpPr>
        <p:spPr>
          <a:xfrm rot="10800000">
            <a:off x="8846973" y="8027735"/>
            <a:ext cx="1593662" cy="73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33" name="Imagen 32">
            <a:extLst>
              <a:ext uri="{FF2B5EF4-FFF2-40B4-BE49-F238E27FC236}">
                <a16:creationId xmlns:a16="http://schemas.microsoft.com/office/drawing/2014/main" id="{6544E458-574C-42D4-B9E4-551CE5852AF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61063" y="7580979"/>
            <a:ext cx="2809875" cy="16287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59941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15062502" y="6674996"/>
            <a:ext cx="3225498" cy="3612004"/>
          </a:xfrm>
          <a:custGeom>
            <a:avLst/>
            <a:gdLst/>
            <a:ahLst/>
            <a:cxnLst/>
            <a:rect l="l" t="t" r="r" b="b"/>
            <a:pathLst>
              <a:path w="3225498" h="3612004">
                <a:moveTo>
                  <a:pt x="0" y="0"/>
                </a:moveTo>
                <a:lnTo>
                  <a:pt x="3225498" y="0"/>
                </a:lnTo>
                <a:lnTo>
                  <a:pt x="3225498" y="3612004"/>
                </a:lnTo>
                <a:lnTo>
                  <a:pt x="0" y="36120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12429001" y="-63503"/>
            <a:ext cx="5922502" cy="5861123"/>
          </a:xfrm>
          <a:custGeom>
            <a:avLst/>
            <a:gdLst/>
            <a:ahLst/>
            <a:cxnLst/>
            <a:rect l="l" t="t" r="r" b="b"/>
            <a:pathLst>
              <a:path w="5922502" h="5861123">
                <a:moveTo>
                  <a:pt x="0" y="0"/>
                </a:moveTo>
                <a:lnTo>
                  <a:pt x="5922502" y="0"/>
                </a:lnTo>
                <a:lnTo>
                  <a:pt x="5922502" y="5861123"/>
                </a:lnTo>
                <a:lnTo>
                  <a:pt x="0" y="58611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605460" y="3266265"/>
            <a:ext cx="6372130" cy="6372130"/>
            <a:chOff x="0" y="0"/>
            <a:chExt cx="8496173" cy="8496173"/>
          </a:xfrm>
        </p:grpSpPr>
        <p:sp>
          <p:nvSpPr>
            <p:cNvPr id="5" name="Freeform 5"/>
            <p:cNvSpPr/>
            <p:nvPr/>
          </p:nvSpPr>
          <p:spPr>
            <a:xfrm flipH="1">
              <a:off x="0" y="0"/>
              <a:ext cx="8496173" cy="8496173"/>
            </a:xfrm>
            <a:custGeom>
              <a:avLst/>
              <a:gdLst/>
              <a:ahLst/>
              <a:cxnLst/>
              <a:rect l="l" t="t" r="r" b="b"/>
              <a:pathLst>
                <a:path w="8496173" h="8496173">
                  <a:moveTo>
                    <a:pt x="4248150" y="0"/>
                  </a:moveTo>
                  <a:lnTo>
                    <a:pt x="8496173" y="4248023"/>
                  </a:lnTo>
                  <a:lnTo>
                    <a:pt x="4248150" y="8496173"/>
                  </a:lnTo>
                  <a:lnTo>
                    <a:pt x="0" y="4248023"/>
                  </a:lnTo>
                  <a:lnTo>
                    <a:pt x="4248150" y="0"/>
                  </a:lnTo>
                  <a:close/>
                </a:path>
              </a:pathLst>
            </a:custGeom>
            <a:blipFill>
              <a:blip r:embed="rId6"/>
              <a:stretch>
                <a:fillRect b="-1"/>
              </a:stretch>
            </a:blipFill>
          </p:spPr>
          <p:txBody>
            <a:bodyPr/>
            <a:lstStyle/>
            <a:p>
              <a:endParaRPr lang="es-419"/>
            </a:p>
          </p:txBody>
        </p:sp>
      </p:grpSp>
      <p:sp>
        <p:nvSpPr>
          <p:cNvPr id="6" name="Freeform 6"/>
          <p:cNvSpPr/>
          <p:nvPr/>
        </p:nvSpPr>
        <p:spPr>
          <a:xfrm>
            <a:off x="6375397" y="2654303"/>
            <a:ext cx="3987803" cy="101603"/>
          </a:xfrm>
          <a:custGeom>
            <a:avLst/>
            <a:gdLst/>
            <a:ahLst/>
            <a:cxnLst/>
            <a:rect l="l" t="t" r="r" b="b"/>
            <a:pathLst>
              <a:path w="3987803" h="101603">
                <a:moveTo>
                  <a:pt x="0" y="0"/>
                </a:moveTo>
                <a:lnTo>
                  <a:pt x="3987803" y="0"/>
                </a:lnTo>
                <a:lnTo>
                  <a:pt x="3987803" y="101603"/>
                </a:lnTo>
                <a:lnTo>
                  <a:pt x="0" y="101603"/>
                </a:lnTo>
                <a:lnTo>
                  <a:pt x="0" y="0"/>
                </a:lnTo>
                <a:close/>
              </a:path>
            </a:pathLst>
          </a:custGeom>
          <a:blipFill>
            <a:blip r:embed="rId7"/>
            <a:stretch>
              <a:fillRect/>
            </a:stretch>
          </a:blipFill>
        </p:spPr>
        <p:txBody>
          <a:bodyPr/>
          <a:lstStyle/>
          <a:p>
            <a:endParaRPr lang="es-419"/>
          </a:p>
        </p:txBody>
      </p:sp>
      <p:sp>
        <p:nvSpPr>
          <p:cNvPr id="7" name="Freeform 7"/>
          <p:cNvSpPr/>
          <p:nvPr/>
        </p:nvSpPr>
        <p:spPr>
          <a:xfrm>
            <a:off x="-63503" y="328603"/>
            <a:ext cx="3990861" cy="10021891"/>
          </a:xfrm>
          <a:custGeom>
            <a:avLst/>
            <a:gdLst/>
            <a:ahLst/>
            <a:cxnLst/>
            <a:rect l="l" t="t" r="r" b="b"/>
            <a:pathLst>
              <a:path w="3990861" h="10021891">
                <a:moveTo>
                  <a:pt x="0" y="0"/>
                </a:moveTo>
                <a:lnTo>
                  <a:pt x="3990861" y="0"/>
                </a:lnTo>
                <a:lnTo>
                  <a:pt x="3990861" y="10021891"/>
                </a:lnTo>
                <a:lnTo>
                  <a:pt x="0" y="100218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419"/>
          </a:p>
        </p:txBody>
      </p:sp>
      <p:sp>
        <p:nvSpPr>
          <p:cNvPr id="8" name="TextBox 8"/>
          <p:cNvSpPr txBox="1"/>
          <p:nvPr/>
        </p:nvSpPr>
        <p:spPr>
          <a:xfrm>
            <a:off x="3625053" y="1101204"/>
            <a:ext cx="6966747" cy="995272"/>
          </a:xfrm>
          <a:prstGeom prst="rect">
            <a:avLst/>
          </a:prstGeom>
        </p:spPr>
        <p:txBody>
          <a:bodyPr wrap="square" lIns="0" tIns="0" rIns="0" bIns="0" rtlCol="0" anchor="t">
            <a:spAutoFit/>
          </a:bodyPr>
          <a:lstStyle/>
          <a:p>
            <a:pPr algn="l">
              <a:lnSpc>
                <a:spcPts val="8084"/>
              </a:lnSpc>
            </a:pPr>
            <a:r>
              <a:rPr lang="en-US" sz="5750">
                <a:solidFill>
                  <a:srgbClr val="FFFFFF"/>
                </a:solidFill>
                <a:latin typeface="DM Serif Display"/>
              </a:rPr>
              <a:t>¿</a:t>
            </a:r>
            <a:r>
              <a:rPr lang="en-US" sz="5750" err="1">
                <a:solidFill>
                  <a:srgbClr val="FFFFFF"/>
                </a:solidFill>
                <a:latin typeface="DM Serif Display"/>
              </a:rPr>
              <a:t>Qué</a:t>
            </a:r>
            <a:r>
              <a:rPr lang="en-US" sz="5750">
                <a:solidFill>
                  <a:srgbClr val="FFFFFF"/>
                </a:solidFill>
                <a:latin typeface="DM Serif Display"/>
              </a:rPr>
              <a:t> es Memcached?</a:t>
            </a:r>
          </a:p>
        </p:txBody>
      </p:sp>
      <p:sp>
        <p:nvSpPr>
          <p:cNvPr id="9" name="TextBox 9"/>
          <p:cNvSpPr txBox="1"/>
          <p:nvPr/>
        </p:nvSpPr>
        <p:spPr>
          <a:xfrm>
            <a:off x="4268200" y="3010529"/>
            <a:ext cx="6152969" cy="4860305"/>
          </a:xfrm>
          <a:prstGeom prst="rect">
            <a:avLst/>
          </a:prstGeom>
        </p:spPr>
        <p:txBody>
          <a:bodyPr lIns="0" tIns="0" rIns="0" bIns="0" rtlCol="0" anchor="t">
            <a:spAutoFit/>
          </a:bodyPr>
          <a:lstStyle/>
          <a:p>
            <a:pPr algn="ctr">
              <a:lnSpc>
                <a:spcPts val="3451"/>
              </a:lnSpc>
            </a:pPr>
            <a:r>
              <a:rPr lang="es-UY" sz="2850" spc="42" err="1">
                <a:solidFill>
                  <a:srgbClr val="FFFFFF"/>
                </a:solidFill>
                <a:latin typeface="IBM Plex Sans Condensed"/>
              </a:rPr>
              <a:t>Memcached</a:t>
            </a:r>
            <a:r>
              <a:rPr lang="es-UY" sz="2850" spc="42">
                <a:solidFill>
                  <a:srgbClr val="FFFFFF"/>
                </a:solidFill>
                <a:latin typeface="IBM Plex Sans Condensed"/>
              </a:rPr>
              <a:t> es un </a:t>
            </a:r>
          </a:p>
          <a:p>
            <a:pPr algn="r">
              <a:lnSpc>
                <a:spcPts val="3451"/>
              </a:lnSpc>
            </a:pPr>
            <a:r>
              <a:rPr lang="es-UY" sz="2850" spc="42">
                <a:solidFill>
                  <a:srgbClr val="FFFFFF"/>
                </a:solidFill>
                <a:latin typeface="IBM Plex Sans Condensed"/>
              </a:rPr>
              <a:t>que</a:t>
            </a:r>
          </a:p>
          <a:p>
            <a:pPr algn="r">
              <a:lnSpc>
                <a:spcPts val="3451"/>
              </a:lnSpc>
            </a:pPr>
            <a:r>
              <a:rPr lang="es-UY" sz="2850" spc="42">
                <a:solidFill>
                  <a:srgbClr val="FFFFFF"/>
                </a:solidFill>
                <a:latin typeface="IBM Plex Sans Condensed"/>
              </a:rPr>
              <a:t>permite almacenar datos en memoria y acceder a ellos de manera rápida. Es</a:t>
            </a:r>
          </a:p>
          <a:p>
            <a:pPr algn="l">
              <a:lnSpc>
                <a:spcPts val="3061"/>
              </a:lnSpc>
            </a:pPr>
            <a:r>
              <a:rPr lang="es-UY" sz="2900" spc="44">
                <a:solidFill>
                  <a:srgbClr val="FFFFFF"/>
                </a:solidFill>
                <a:latin typeface="IBM Plex Sans Condensed"/>
              </a:rPr>
              <a:t>ampliamente utilizado para </a:t>
            </a:r>
            <a:r>
              <a:rPr lang="es-UY" sz="2900" spc="44">
                <a:solidFill>
                  <a:srgbClr val="FFFFFF"/>
                </a:solidFill>
                <a:latin typeface="IBM Plex Sans Condensed Italics"/>
              </a:rPr>
              <a:t>optimizar el</a:t>
            </a:r>
          </a:p>
          <a:p>
            <a:pPr algn="r">
              <a:lnSpc>
                <a:spcPts val="3836"/>
              </a:lnSpc>
            </a:pPr>
            <a:r>
              <a:rPr lang="es-UY" sz="2900" spc="44">
                <a:solidFill>
                  <a:srgbClr val="FFFFFF"/>
                </a:solidFill>
                <a:latin typeface="IBM Plex Sans Condensed Italics"/>
              </a:rPr>
              <a:t>rendimiento</a:t>
            </a:r>
            <a:r>
              <a:rPr lang="es-UY" sz="2900" spc="44">
                <a:solidFill>
                  <a:srgbClr val="FFFFFF"/>
                </a:solidFill>
                <a:latin typeface="IBM Plex Sans Condensed"/>
              </a:rPr>
              <a:t> de aplicaciones web al</a:t>
            </a:r>
          </a:p>
          <a:p>
            <a:pPr algn="r">
              <a:lnSpc>
                <a:spcPts val="3388"/>
              </a:lnSpc>
            </a:pPr>
            <a:r>
              <a:rPr lang="es-UY" sz="2850" spc="42">
                <a:solidFill>
                  <a:srgbClr val="FFFFFF"/>
                </a:solidFill>
                <a:latin typeface="IBM Plex Sans Condensed"/>
              </a:rPr>
              <a:t>reducir la carga en la base de datos y acelerar las consultas. Memcached es altamente escalable y se integra con varios lenguajes de programación y tecnologías</a:t>
            </a:r>
            <a:r>
              <a:rPr lang="en-US" sz="2850" spc="42">
                <a:solidFill>
                  <a:srgbClr val="FFFFFF"/>
                </a:solidFill>
                <a:latin typeface="IBM Plex Sans Condensed"/>
              </a:rPr>
              <a:t>.</a:t>
            </a:r>
          </a:p>
        </p:txBody>
      </p:sp>
      <p:sp>
        <p:nvSpPr>
          <p:cNvPr id="10" name="TextBox 10"/>
          <p:cNvSpPr txBox="1"/>
          <p:nvPr/>
        </p:nvSpPr>
        <p:spPr>
          <a:xfrm>
            <a:off x="3964696" y="3029588"/>
            <a:ext cx="6456416" cy="853688"/>
          </a:xfrm>
          <a:prstGeom prst="rect">
            <a:avLst/>
          </a:prstGeom>
        </p:spPr>
        <p:txBody>
          <a:bodyPr lIns="0" tIns="0" rIns="0" bIns="0" rtlCol="0" anchor="t">
            <a:spAutoFit/>
          </a:bodyPr>
          <a:lstStyle/>
          <a:p>
            <a:pPr algn="r">
              <a:lnSpc>
                <a:spcPts val="3448"/>
              </a:lnSpc>
            </a:pPr>
            <a:r>
              <a:rPr lang="en-US" sz="2937" spc="44">
                <a:solidFill>
                  <a:srgbClr val="FFFFFF"/>
                </a:solidFill>
                <a:latin typeface="IBM Plex Sans Condensed Italics"/>
              </a:rPr>
              <a:t>sistema de</a:t>
            </a:r>
          </a:p>
          <a:p>
            <a:pPr algn="l">
              <a:lnSpc>
                <a:spcPts val="3448"/>
              </a:lnSpc>
            </a:pPr>
            <a:r>
              <a:rPr lang="en-US" sz="2937" spc="44">
                <a:solidFill>
                  <a:srgbClr val="FFFFFF"/>
                </a:solidFill>
                <a:latin typeface="IBM Plex Sans Condensed Italics"/>
              </a:rPr>
              <a:t>almacenamiento en caché distribuido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9" name="Freeform 3">
            <a:extLst>
              <a:ext uri="{FF2B5EF4-FFF2-40B4-BE49-F238E27FC236}">
                <a16:creationId xmlns:a16="http://schemas.microsoft.com/office/drawing/2014/main" id="{DEDEAD62-6C11-4E01-ADC9-EF3C1FEC7092}"/>
              </a:ext>
            </a:extLst>
          </p:cNvPr>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Rectángulo 9">
            <a:extLst>
              <a:ext uri="{FF2B5EF4-FFF2-40B4-BE49-F238E27FC236}">
                <a16:creationId xmlns:a16="http://schemas.microsoft.com/office/drawing/2014/main" id="{2ADDDAAE-5248-4F36-9940-AD0FAC8BF9AE}"/>
              </a:ext>
            </a:extLst>
          </p:cNvPr>
          <p:cNvSpPr/>
          <p:nvPr/>
        </p:nvSpPr>
        <p:spPr>
          <a:xfrm rot="18900000">
            <a:off x="12684394" y="932315"/>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Freeform 4"/>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4800600" y="465569"/>
            <a:ext cx="7485057"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419" sz="6150" b="0" i="0" u="none" strike="noStrike" kern="1200" cap="none" spc="0" normalizeH="0" baseline="0" noProof="0">
                <a:ln>
                  <a:noFill/>
                </a:ln>
                <a:solidFill>
                  <a:srgbClr val="FFFFFF"/>
                </a:solidFill>
                <a:effectLst/>
                <a:uLnTx/>
                <a:uFillTx/>
                <a:latin typeface="DM Serif Display"/>
                <a:ea typeface="+mn-ea"/>
                <a:cs typeface="+mn-cs"/>
              </a:rPr>
              <a:t>Implementación</a:t>
            </a:r>
          </a:p>
        </p:txBody>
      </p:sp>
      <p:grpSp>
        <p:nvGrpSpPr>
          <p:cNvPr id="8" name="Grupo 7">
            <a:extLst>
              <a:ext uri="{FF2B5EF4-FFF2-40B4-BE49-F238E27FC236}">
                <a16:creationId xmlns:a16="http://schemas.microsoft.com/office/drawing/2014/main" id="{AF75F2B7-4FF0-4488-AC2C-AB2447732C8E}"/>
              </a:ext>
            </a:extLst>
          </p:cNvPr>
          <p:cNvGrpSpPr/>
          <p:nvPr/>
        </p:nvGrpSpPr>
        <p:grpSpPr>
          <a:xfrm>
            <a:off x="4635390" y="2228021"/>
            <a:ext cx="10515600" cy="7025367"/>
            <a:chOff x="2895600" y="2400300"/>
            <a:chExt cx="10515600" cy="7025367"/>
          </a:xfrm>
        </p:grpSpPr>
        <p:graphicFrame>
          <p:nvGraphicFramePr>
            <p:cNvPr id="5" name="Diagrama 4">
              <a:extLst>
                <a:ext uri="{FF2B5EF4-FFF2-40B4-BE49-F238E27FC236}">
                  <a16:creationId xmlns:a16="http://schemas.microsoft.com/office/drawing/2014/main" id="{0B8F6D36-FFB4-4CA1-AA0C-D94799D324BB}"/>
                </a:ext>
              </a:extLst>
            </p:cNvPr>
            <p:cNvGraphicFramePr/>
            <p:nvPr>
              <p:extLst>
                <p:ext uri="{D42A27DB-BD31-4B8C-83A1-F6EECF244321}">
                  <p14:modId xmlns:p14="http://schemas.microsoft.com/office/powerpoint/2010/main" val="995750135"/>
                </p:ext>
              </p:extLst>
            </p:nvPr>
          </p:nvGraphicFramePr>
          <p:xfrm>
            <a:off x="2895600" y="2400300"/>
            <a:ext cx="10515600" cy="7025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Round Same Side Corner Rectangle 6">
              <a:extLst>
                <a:ext uri="{FF2B5EF4-FFF2-40B4-BE49-F238E27FC236}">
                  <a16:creationId xmlns:a16="http://schemas.microsoft.com/office/drawing/2014/main" id="{118FE2C4-3217-40E5-B24B-288C7C551299}"/>
                </a:ext>
              </a:extLst>
            </p:cNvPr>
            <p:cNvSpPr/>
            <p:nvPr/>
          </p:nvSpPr>
          <p:spPr>
            <a:xfrm rot="2700000">
              <a:off x="3437016" y="2931856"/>
              <a:ext cx="335508" cy="1023748"/>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panose="020B0503020000020004" pitchFamily="34" charset="-127"/>
                <a:cs typeface="+mn-cs"/>
              </a:endParaRPr>
            </a:p>
          </p:txBody>
        </p:sp>
        <p:sp>
          <p:nvSpPr>
            <p:cNvPr id="15" name="Round Same Side Corner Rectangle 6">
              <a:extLst>
                <a:ext uri="{FF2B5EF4-FFF2-40B4-BE49-F238E27FC236}">
                  <a16:creationId xmlns:a16="http://schemas.microsoft.com/office/drawing/2014/main" id="{AD556830-3C0A-4BE6-B5A3-D21D4F53EF68}"/>
                </a:ext>
              </a:extLst>
            </p:cNvPr>
            <p:cNvSpPr/>
            <p:nvPr/>
          </p:nvSpPr>
          <p:spPr>
            <a:xfrm rot="2700000">
              <a:off x="4162631" y="4631625"/>
              <a:ext cx="335508" cy="1023748"/>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panose="020B0503020000020004" pitchFamily="34" charset="-127"/>
                <a:cs typeface="+mn-cs"/>
              </a:endParaRPr>
            </a:p>
          </p:txBody>
        </p:sp>
        <p:sp>
          <p:nvSpPr>
            <p:cNvPr id="16" name="Round Same Side Corner Rectangle 6">
              <a:extLst>
                <a:ext uri="{FF2B5EF4-FFF2-40B4-BE49-F238E27FC236}">
                  <a16:creationId xmlns:a16="http://schemas.microsoft.com/office/drawing/2014/main" id="{27F6CA18-BE6E-4FBA-9228-41D1D610B411}"/>
                </a:ext>
              </a:extLst>
            </p:cNvPr>
            <p:cNvSpPr/>
            <p:nvPr/>
          </p:nvSpPr>
          <p:spPr>
            <a:xfrm rot="2700000">
              <a:off x="4162632" y="6255196"/>
              <a:ext cx="335508" cy="1023748"/>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panose="020B0503020000020004" pitchFamily="34" charset="-127"/>
                <a:cs typeface="+mn-cs"/>
              </a:endParaRPr>
            </a:p>
          </p:txBody>
        </p:sp>
        <p:sp>
          <p:nvSpPr>
            <p:cNvPr id="17" name="Round Same Side Corner Rectangle 6">
              <a:extLst>
                <a:ext uri="{FF2B5EF4-FFF2-40B4-BE49-F238E27FC236}">
                  <a16:creationId xmlns:a16="http://schemas.microsoft.com/office/drawing/2014/main" id="{28F50B69-1A97-4660-8BD1-87CDE377562E}"/>
                </a:ext>
              </a:extLst>
            </p:cNvPr>
            <p:cNvSpPr/>
            <p:nvPr/>
          </p:nvSpPr>
          <p:spPr>
            <a:xfrm rot="2700000">
              <a:off x="3449716" y="7855396"/>
              <a:ext cx="335508" cy="1023748"/>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panose="020B0503020000020004" pitchFamily="34" charset="-127"/>
                <a:cs typeface="+mn-cs"/>
              </a:endParaRPr>
            </a:p>
          </p:txBody>
        </p:sp>
      </p:grpSp>
      <p:pic>
        <p:nvPicPr>
          <p:cNvPr id="3" name="Imagen 2">
            <a:extLst>
              <a:ext uri="{FF2B5EF4-FFF2-40B4-BE49-F238E27FC236}">
                <a16:creationId xmlns:a16="http://schemas.microsoft.com/office/drawing/2014/main" id="{2D8857D7-EAE4-41A8-94B4-C5839E6C372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653" b="94286" l="31250" r="68167">
                        <a14:foregroundMark x1="50083" y1="8571" x2="50083" y2="8571"/>
                        <a14:foregroundMark x1="36917" y1="32857" x2="36917" y2="32857"/>
                        <a14:foregroundMark x1="51500" y1="5918" x2="51500" y2="5918"/>
                        <a14:foregroundMark x1="52083" y1="3061" x2="52083" y2="3061"/>
                        <a14:foregroundMark x1="55417" y1="6327" x2="55417" y2="6327"/>
                        <a14:foregroundMark x1="55583" y1="4898" x2="55583" y2="4898"/>
                        <a14:foregroundMark x1="39833" y1="49592" x2="39833" y2="49592"/>
                        <a14:foregroundMark x1="37583" y1="63265" x2="37583" y2="63265"/>
                        <a14:foregroundMark x1="35500" y1="61837" x2="35500" y2="61837"/>
                        <a14:foregroundMark x1="37583" y1="69592" x2="37583" y2="69592"/>
                        <a14:foregroundMark x1="46417" y1="92245" x2="46417" y2="92245"/>
                        <a14:foregroundMark x1="48167" y1="90816" x2="48167" y2="90816"/>
                        <a14:foregroundMark x1="52583" y1="94286" x2="52583" y2="94286"/>
                        <a14:foregroundMark x1="48167" y1="5918" x2="48167" y2="5918"/>
                        <a14:foregroundMark x1="50083" y1="4898" x2="50083" y2="4898"/>
                        <a14:foregroundMark x1="45250" y1="6327" x2="45250" y2="6327"/>
                        <a14:foregroundMark x1="44917" y1="6531" x2="44917" y2="6531"/>
                        <a14:foregroundMark x1="44417" y1="6531" x2="44417" y2="6531"/>
                        <a14:foregroundMark x1="52417" y1="13878" x2="52417" y2="13878"/>
                        <a14:backgroundMark x1="31417" y1="4286" x2="31417" y2="4286"/>
                      </a14:backgroundRemoval>
                    </a14:imgEffect>
                  </a14:imgLayer>
                </a14:imgProps>
              </a:ext>
              <a:ext uri="{28A0092B-C50C-407E-A947-70E740481C1C}">
                <a14:useLocalDpi xmlns:a14="http://schemas.microsoft.com/office/drawing/2010/main" val="0"/>
              </a:ext>
            </a:extLst>
          </a:blip>
          <a:srcRect l="26672" r="27181"/>
          <a:stretch/>
        </p:blipFill>
        <p:spPr>
          <a:xfrm>
            <a:off x="1226099" y="3880976"/>
            <a:ext cx="3866520" cy="3421329"/>
          </a:xfrm>
          <a:prstGeom prst="rect">
            <a:avLst/>
          </a:prstGeom>
        </p:spPr>
      </p:pic>
    </p:spTree>
    <p:extLst>
      <p:ext uri="{BB962C8B-B14F-4D97-AF65-F5344CB8AC3E}">
        <p14:creationId xmlns:p14="http://schemas.microsoft.com/office/powerpoint/2010/main" val="2724306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63503"/>
            <a:ext cx="8452123" cy="7585986"/>
          </a:xfrm>
          <a:custGeom>
            <a:avLst/>
            <a:gdLst/>
            <a:ahLst/>
            <a:cxnLst/>
            <a:rect l="l" t="t" r="r" b="b"/>
            <a:pathLst>
              <a:path w="8452123" h="7585986">
                <a:moveTo>
                  <a:pt x="0" y="0"/>
                </a:moveTo>
                <a:lnTo>
                  <a:pt x="8452123" y="0"/>
                </a:lnTo>
                <a:lnTo>
                  <a:pt x="8452123" y="7585986"/>
                </a:lnTo>
                <a:lnTo>
                  <a:pt x="0" y="7585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1308280" y="-63503"/>
            <a:ext cx="7043223" cy="5455977"/>
          </a:xfrm>
          <a:custGeom>
            <a:avLst/>
            <a:gdLst/>
            <a:ahLst/>
            <a:cxnLst/>
            <a:rect l="l" t="t" r="r" b="b"/>
            <a:pathLst>
              <a:path w="7043223" h="5455977">
                <a:moveTo>
                  <a:pt x="0" y="0"/>
                </a:moveTo>
                <a:lnTo>
                  <a:pt x="7043223" y="0"/>
                </a:lnTo>
                <a:lnTo>
                  <a:pt x="7043223" y="5455977"/>
                </a:lnTo>
                <a:lnTo>
                  <a:pt x="0" y="5455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5372100" y="3966815"/>
            <a:ext cx="6538717" cy="4796185"/>
          </a:xfrm>
          <a:prstGeom prst="rect">
            <a:avLst/>
          </a:prstGeom>
        </p:spPr>
        <p:txBody>
          <a:bodyPr wrap="square" lIns="0" tIns="0" rIns="0" bIns="0" rtlCol="0" anchor="t">
            <a:spAutoFit/>
          </a:bodyPr>
          <a:lstStyle/>
          <a:p>
            <a:pPr marL="0" marR="0" lvl="0" indent="0" algn="l"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 tamaño máximo de memoria</a:t>
            </a:r>
          </a:p>
          <a:p>
            <a:pPr marL="0" marR="0" lvl="0" indent="0" algn="l"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-m 1024</a:t>
            </a:r>
          </a:p>
          <a:p>
            <a:pPr marL="0" marR="0" lvl="0" indent="0" algn="l" defTabSz="914400" rtl="0" eaLnBrk="1" fontAlgn="auto" latinLnBrk="0" hangingPunct="1">
              <a:lnSpc>
                <a:spcPts val="3408"/>
              </a:lnSpc>
              <a:spcBef>
                <a:spcPts val="0"/>
              </a:spcBef>
              <a:spcAft>
                <a:spcPts val="0"/>
              </a:spcAft>
              <a:buClrTx/>
              <a:buSzTx/>
              <a:buFontTx/>
              <a:buNone/>
              <a:tabLst/>
              <a:defRPr/>
            </a:pPr>
            <a:endParaRPr kumimoji="0" lang="es-MX" sz="2850" b="0" i="0" u="none" strike="noStrike" kern="1200" cap="none" spc="39" normalizeH="0" baseline="0" noProof="0" dirty="0">
              <a:ln>
                <a:noFill/>
              </a:ln>
              <a:solidFill>
                <a:srgbClr val="FFFFFF"/>
              </a:solidFill>
              <a:effectLst/>
              <a:uLnTx/>
              <a:uFillTx/>
              <a:latin typeface="IBM Plex Sans Condensed"/>
              <a:ea typeface="+mn-ea"/>
              <a:cs typeface="+mn-cs"/>
            </a:endParaRPr>
          </a:p>
          <a:p>
            <a:pPr marL="0" marR="0" lvl="0" indent="0" algn="l"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 puerto por defecto</a:t>
            </a:r>
          </a:p>
          <a:p>
            <a:pPr marL="0" marR="0" lvl="0" indent="0" algn="l"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-p 11211</a:t>
            </a:r>
          </a:p>
          <a:p>
            <a:pPr marL="0" marR="0" lvl="0" indent="0" algn="l" defTabSz="914400" rtl="0" eaLnBrk="1" fontAlgn="auto" latinLnBrk="0" hangingPunct="1">
              <a:lnSpc>
                <a:spcPts val="3408"/>
              </a:lnSpc>
              <a:spcBef>
                <a:spcPts val="0"/>
              </a:spcBef>
              <a:spcAft>
                <a:spcPts val="0"/>
              </a:spcAft>
              <a:buClrTx/>
              <a:buSzTx/>
              <a:buFontTx/>
              <a:buNone/>
              <a:tabLst/>
              <a:defRPr/>
            </a:pPr>
            <a:endParaRPr kumimoji="0" lang="es-MX" sz="2850" b="0" i="0" u="none" strike="noStrike" kern="1200" cap="none" spc="39" normalizeH="0" baseline="0" noProof="0" dirty="0">
              <a:ln>
                <a:noFill/>
              </a:ln>
              <a:solidFill>
                <a:srgbClr val="FFFFFF"/>
              </a:solidFill>
              <a:effectLst/>
              <a:uLnTx/>
              <a:uFillTx/>
              <a:latin typeface="IBM Plex Sans Condensed"/>
              <a:ea typeface="+mn-ea"/>
              <a:cs typeface="+mn-cs"/>
            </a:endParaRPr>
          </a:p>
          <a:p>
            <a:pPr marL="0" marR="0" lvl="0" indent="0" algn="l"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 </a:t>
            </a:r>
            <a:r>
              <a:rPr kumimoji="0" lang="es-MX" sz="2850" b="0" i="0" u="none" strike="noStrike" kern="1200" cap="none" spc="39" normalizeH="0" baseline="0" noProof="0" dirty="0" err="1">
                <a:ln>
                  <a:noFill/>
                </a:ln>
                <a:solidFill>
                  <a:srgbClr val="FFFFFF"/>
                </a:solidFill>
                <a:effectLst/>
                <a:uLnTx/>
                <a:uFillTx/>
                <a:latin typeface="IBM Plex Sans Condensed"/>
                <a:ea typeface="+mn-ea"/>
                <a:cs typeface="+mn-cs"/>
              </a:rPr>
              <a:t>ip</a:t>
            </a: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 que se escucha</a:t>
            </a:r>
          </a:p>
          <a:p>
            <a:pPr marL="0" marR="0" lvl="0" indent="0" algn="l"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-l 127.0.0.1</a:t>
            </a:r>
          </a:p>
          <a:p>
            <a:pPr marL="0" marR="0" lvl="0" indent="0" algn="l" defTabSz="914400" rtl="0" eaLnBrk="1" fontAlgn="auto" latinLnBrk="0" hangingPunct="1">
              <a:lnSpc>
                <a:spcPts val="3408"/>
              </a:lnSpc>
              <a:spcBef>
                <a:spcPts val="0"/>
              </a:spcBef>
              <a:spcAft>
                <a:spcPts val="0"/>
              </a:spcAft>
              <a:buClrTx/>
              <a:buSzTx/>
              <a:buFontTx/>
              <a:buNone/>
              <a:tabLst/>
              <a:defRPr/>
            </a:pPr>
            <a:endParaRPr kumimoji="0" lang="es-MX" sz="2850" b="0" i="0" u="none" strike="noStrike" kern="1200" cap="none" spc="39" normalizeH="0" baseline="0" noProof="0" dirty="0">
              <a:ln>
                <a:noFill/>
              </a:ln>
              <a:solidFill>
                <a:srgbClr val="FFFFFF"/>
              </a:solidFill>
              <a:effectLst/>
              <a:uLnTx/>
              <a:uFillTx/>
              <a:latin typeface="IBM Plex Sans Condensed"/>
              <a:ea typeface="+mn-ea"/>
              <a:cs typeface="+mn-cs"/>
            </a:endParaRPr>
          </a:p>
          <a:p>
            <a:pPr marL="0" marR="0" lvl="0" indent="0" algn="l"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 limite de conexiones</a:t>
            </a:r>
          </a:p>
          <a:p>
            <a:pPr marL="0" marR="0" lvl="0" indent="0" algn="l"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dirty="0">
                <a:ln>
                  <a:noFill/>
                </a:ln>
                <a:solidFill>
                  <a:srgbClr val="FFFFFF"/>
                </a:solidFill>
                <a:effectLst/>
                <a:uLnTx/>
                <a:uFillTx/>
                <a:latin typeface="IBM Plex Sans Condensed"/>
                <a:ea typeface="+mn-ea"/>
                <a:cs typeface="+mn-cs"/>
              </a:rPr>
              <a:t>-c 1000</a:t>
            </a:r>
            <a:endParaRPr kumimoji="0" lang="es-UY" sz="2850" b="0" i="0" u="none" strike="noStrike" kern="1200" cap="none" spc="39" normalizeH="0" baseline="0" noProof="0" dirty="0">
              <a:ln>
                <a:noFill/>
              </a:ln>
              <a:solidFill>
                <a:srgbClr val="FFFFFF"/>
              </a:solidFill>
              <a:effectLst/>
              <a:uLnTx/>
              <a:uFillTx/>
              <a:latin typeface="IBM Plex Sans Condensed"/>
              <a:ea typeface="+mn-ea"/>
              <a:cs typeface="+mn-cs"/>
            </a:endParaRPr>
          </a:p>
        </p:txBody>
      </p:sp>
      <p:sp>
        <p:nvSpPr>
          <p:cNvPr id="8" name="Freeform 4">
            <a:extLst>
              <a:ext uri="{FF2B5EF4-FFF2-40B4-BE49-F238E27FC236}">
                <a16:creationId xmlns:a16="http://schemas.microsoft.com/office/drawing/2014/main" id="{D2DC2CD1-CEFB-4260-B922-92B4FBAEB390}"/>
              </a:ext>
            </a:extLst>
          </p:cNvPr>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4800600" y="465569"/>
            <a:ext cx="7485057"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419" sz="6150" b="0" i="0" u="none" strike="noStrike" kern="1200" cap="none" spc="0" normalizeH="0" baseline="0" noProof="0">
                <a:ln>
                  <a:noFill/>
                </a:ln>
                <a:solidFill>
                  <a:srgbClr val="FFFFFF"/>
                </a:solidFill>
                <a:effectLst/>
                <a:uLnTx/>
                <a:uFillTx/>
                <a:latin typeface="DM Serif Display"/>
                <a:ea typeface="+mn-ea"/>
                <a:cs typeface="+mn-cs"/>
              </a:rPr>
              <a:t>Configuración</a:t>
            </a:r>
          </a:p>
        </p:txBody>
      </p:sp>
      <p:sp>
        <p:nvSpPr>
          <p:cNvPr id="10" name="TextBox 5">
            <a:extLst>
              <a:ext uri="{FF2B5EF4-FFF2-40B4-BE49-F238E27FC236}">
                <a16:creationId xmlns:a16="http://schemas.microsoft.com/office/drawing/2014/main" id="{93C26EBB-D47F-4F75-922C-6D4E0EF0A5E1}"/>
              </a:ext>
            </a:extLst>
          </p:cNvPr>
          <p:cNvSpPr txBox="1"/>
          <p:nvPr/>
        </p:nvSpPr>
        <p:spPr>
          <a:xfrm>
            <a:off x="3581400" y="2658631"/>
            <a:ext cx="10181834" cy="436017"/>
          </a:xfrm>
          <a:prstGeom prst="rect">
            <a:avLst/>
          </a:prstGeom>
        </p:spPr>
        <p:txBody>
          <a:bodyPr lIns="0" tIns="0" rIns="0" bIns="0" rtlCol="0" anchor="t">
            <a:spAutoFit/>
          </a:bodyPr>
          <a:lstStyle/>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El archivo de configuración se ubica en: /</a:t>
            </a:r>
            <a:r>
              <a:rPr kumimoji="0" lang="es-MX" sz="2850" b="0" i="0" u="none" strike="noStrike" kern="1200" cap="none" spc="39" normalizeH="0" baseline="0" noProof="0" err="1">
                <a:ln>
                  <a:noFill/>
                </a:ln>
                <a:solidFill>
                  <a:srgbClr val="FFFFFF"/>
                </a:solidFill>
                <a:effectLst/>
                <a:uLnTx/>
                <a:uFillTx/>
                <a:latin typeface="IBM Plex Sans Condensed"/>
                <a:ea typeface="+mn-ea"/>
                <a:cs typeface="+mn-cs"/>
              </a:rPr>
              <a:t>etc</a:t>
            </a: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a:t>
            </a:r>
            <a:r>
              <a:rPr kumimoji="0" lang="es-MX" sz="2850" b="0" i="0" u="none" strike="noStrike" kern="1200" cap="none" spc="39" normalizeH="0" baseline="0" noProof="0" err="1">
                <a:ln>
                  <a:noFill/>
                </a:ln>
                <a:solidFill>
                  <a:srgbClr val="FFFFFF"/>
                </a:solidFill>
                <a:effectLst/>
                <a:uLnTx/>
                <a:uFillTx/>
                <a:latin typeface="IBM Plex Sans Condensed"/>
                <a:ea typeface="+mn-ea"/>
                <a:cs typeface="+mn-cs"/>
              </a:rPr>
              <a:t>memcached.conf</a:t>
            </a:r>
            <a:endParaRPr kumimoji="0" lang="es-UY" sz="2850" b="0" i="0" u="none" strike="noStrike" kern="1200" cap="none" spc="39" normalizeH="0" baseline="0" noProof="0">
              <a:ln>
                <a:noFill/>
              </a:ln>
              <a:solidFill>
                <a:srgbClr val="FFFFFF"/>
              </a:solidFill>
              <a:effectLst/>
              <a:uLnTx/>
              <a:uFillTx/>
              <a:latin typeface="IBM Plex Sans Condensed"/>
              <a:ea typeface="+mn-ea"/>
              <a:cs typeface="+mn-cs"/>
            </a:endParaRPr>
          </a:p>
        </p:txBody>
      </p:sp>
      <p:pic>
        <p:nvPicPr>
          <p:cNvPr id="6" name="Gráfico 5" descr="Gears con relleno sólido">
            <a:extLst>
              <a:ext uri="{FF2B5EF4-FFF2-40B4-BE49-F238E27FC236}">
                <a16:creationId xmlns:a16="http://schemas.microsoft.com/office/drawing/2014/main" id="{05CA6EA9-CC2B-4F5C-B0FE-6609FB6646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58400" y="4229279"/>
            <a:ext cx="5172394" cy="5172394"/>
          </a:xfrm>
          <a:prstGeom prst="rect">
            <a:avLst/>
          </a:prstGeom>
        </p:spPr>
      </p:pic>
    </p:spTree>
    <p:extLst>
      <p:ext uri="{BB962C8B-B14F-4D97-AF65-F5344CB8AC3E}">
        <p14:creationId xmlns:p14="http://schemas.microsoft.com/office/powerpoint/2010/main" val="372075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63503"/>
            <a:ext cx="8452123" cy="7585986"/>
          </a:xfrm>
          <a:custGeom>
            <a:avLst/>
            <a:gdLst/>
            <a:ahLst/>
            <a:cxnLst/>
            <a:rect l="l" t="t" r="r" b="b"/>
            <a:pathLst>
              <a:path w="8452123" h="7585986">
                <a:moveTo>
                  <a:pt x="0" y="0"/>
                </a:moveTo>
                <a:lnTo>
                  <a:pt x="8452123" y="0"/>
                </a:lnTo>
                <a:lnTo>
                  <a:pt x="8452123" y="7585986"/>
                </a:lnTo>
                <a:lnTo>
                  <a:pt x="0" y="7585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a:off x="11348749" y="-154148"/>
            <a:ext cx="7043223" cy="5455977"/>
          </a:xfrm>
          <a:custGeom>
            <a:avLst/>
            <a:gdLst/>
            <a:ahLst/>
            <a:cxnLst/>
            <a:rect l="l" t="t" r="r" b="b"/>
            <a:pathLst>
              <a:path w="7043223" h="5455977">
                <a:moveTo>
                  <a:pt x="0" y="0"/>
                </a:moveTo>
                <a:lnTo>
                  <a:pt x="7043223" y="0"/>
                </a:lnTo>
                <a:lnTo>
                  <a:pt x="7043223" y="5455977"/>
                </a:lnTo>
                <a:lnTo>
                  <a:pt x="0" y="5455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4">
            <a:extLst>
              <a:ext uri="{FF2B5EF4-FFF2-40B4-BE49-F238E27FC236}">
                <a16:creationId xmlns:a16="http://schemas.microsoft.com/office/drawing/2014/main" id="{D2DC2CD1-CEFB-4260-B922-92B4FBAEB390}"/>
              </a:ext>
            </a:extLst>
          </p:cNvPr>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3733800" y="465569"/>
            <a:ext cx="9372600"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419" sz="6150" b="0" i="0" u="none" strike="noStrike" kern="1200" cap="none" spc="0" normalizeH="0" baseline="0" noProof="0">
                <a:ln>
                  <a:noFill/>
                </a:ln>
                <a:solidFill>
                  <a:srgbClr val="FFFFFF"/>
                </a:solidFill>
                <a:effectLst/>
                <a:uLnTx/>
                <a:uFillTx/>
                <a:latin typeface="DM Serif Display"/>
                <a:ea typeface="+mn-ea"/>
                <a:cs typeface="+mn-cs"/>
              </a:rPr>
              <a:t>Almacenamiento de datos</a:t>
            </a:r>
          </a:p>
        </p:txBody>
      </p:sp>
      <p:sp>
        <p:nvSpPr>
          <p:cNvPr id="28" name="TextBox 5">
            <a:extLst>
              <a:ext uri="{FF2B5EF4-FFF2-40B4-BE49-F238E27FC236}">
                <a16:creationId xmlns:a16="http://schemas.microsoft.com/office/drawing/2014/main" id="{C2EB45A4-5B29-465B-B4E1-BF7CB613929D}"/>
              </a:ext>
            </a:extLst>
          </p:cNvPr>
          <p:cNvSpPr txBox="1"/>
          <p:nvPr/>
        </p:nvSpPr>
        <p:spPr>
          <a:xfrm>
            <a:off x="3147162" y="5570999"/>
            <a:ext cx="10164876" cy="3488134"/>
          </a:xfrm>
          <a:prstGeom prst="rect">
            <a:avLst/>
          </a:prstGeom>
        </p:spPr>
        <p:txBody>
          <a:bodyPr wrap="square" lIns="0" tIns="0" rIns="0" bIns="0" rtlCol="0" anchor="t">
            <a:spAutoFit/>
          </a:bodyPr>
          <a:lstStyle/>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err="1">
                <a:solidFill>
                  <a:srgbClr val="FFFF00"/>
                </a:solidFill>
                <a:latin typeface="Consolas" panose="020B0609020204030204" pitchFamily="49" charset="0"/>
              </a:rPr>
              <a:t>public</a:t>
            </a:r>
            <a:r>
              <a:rPr lang="es-MX" sz="2850" spc="39" dirty="0">
                <a:solidFill>
                  <a:srgbClr val="FFFF00"/>
                </a:solidFill>
                <a:latin typeface="Consolas" panose="020B0609020204030204" pitchFamily="49" charset="0"/>
              </a:rPr>
              <a:t> </a:t>
            </a:r>
            <a:r>
              <a:rPr lang="es-MX" sz="2850" spc="39" dirty="0" err="1">
                <a:solidFill>
                  <a:srgbClr val="FFFF00"/>
                </a:solidFill>
                <a:latin typeface="Consolas" panose="020B0609020204030204" pitchFamily="49" charset="0"/>
              </a:rPr>
              <a:t>function</a:t>
            </a:r>
            <a:r>
              <a:rPr lang="es-MX" sz="2850" spc="39" dirty="0">
                <a:solidFill>
                  <a:srgbClr val="FFFF00"/>
                </a:solidFill>
                <a:latin typeface="Consolas" panose="020B0609020204030204" pitchFamily="49" charset="0"/>
              </a:rPr>
              <a:t> </a:t>
            </a:r>
            <a:r>
              <a:rPr lang="es-MX" sz="2850" spc="39" dirty="0" err="1">
                <a:solidFill>
                  <a:srgbClr val="FFFF00"/>
                </a:solidFill>
                <a:latin typeface="Consolas" panose="020B0609020204030204" pitchFamily="49" charset="0"/>
              </a:rPr>
              <a:t>iniciarSesion_Mem</a:t>
            </a:r>
            <a:r>
              <a:rPr lang="es-MX" sz="2850" spc="39" dirty="0">
                <a:solidFill>
                  <a:srgbClr val="FFFF00"/>
                </a:solidFill>
                <a:latin typeface="Consolas" panose="020B0609020204030204" pitchFamily="49" charset="0"/>
              </a:rPr>
              <a:t> ( $id ) {</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 obtener perfil de DB</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try {</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$perfil = $</a:t>
            </a:r>
            <a:r>
              <a:rPr lang="es-MX" sz="2850" spc="39" dirty="0" err="1">
                <a:solidFill>
                  <a:srgbClr val="FFFF00"/>
                </a:solidFill>
                <a:latin typeface="Consolas" panose="020B0609020204030204" pitchFamily="49" charset="0"/>
              </a:rPr>
              <a:t>conDB</a:t>
            </a:r>
            <a:r>
              <a:rPr lang="es-MX" sz="2850" spc="39" dirty="0">
                <a:solidFill>
                  <a:srgbClr val="FFFF00"/>
                </a:solidFill>
                <a:latin typeface="Consolas" panose="020B0609020204030204" pitchFamily="49" charset="0"/>
              </a:rPr>
              <a:t>-&gt;</a:t>
            </a:r>
            <a:r>
              <a:rPr lang="es-MX" sz="2850" spc="39" dirty="0" err="1">
                <a:solidFill>
                  <a:srgbClr val="FFFF00"/>
                </a:solidFill>
                <a:latin typeface="Consolas" panose="020B0609020204030204" pitchFamily="49" charset="0"/>
              </a:rPr>
              <a:t>getPerfil</a:t>
            </a:r>
            <a:r>
              <a:rPr lang="es-MX" sz="2850" spc="39" dirty="0">
                <a:solidFill>
                  <a:srgbClr val="FFFF00"/>
                </a:solidFill>
                <a:latin typeface="Consolas" panose="020B0609020204030204" pitchFamily="49" charset="0"/>
              </a:rPr>
              <a:t>($id);</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a:t>
            </a:r>
            <a:r>
              <a:rPr lang="es-MX" sz="2850" spc="39" dirty="0" err="1">
                <a:solidFill>
                  <a:srgbClr val="FFFF00"/>
                </a:solidFill>
                <a:latin typeface="Consolas" panose="020B0609020204030204" pitchFamily="49" charset="0"/>
              </a:rPr>
              <a:t>memcached</a:t>
            </a:r>
            <a:r>
              <a:rPr lang="es-MX" sz="2850" spc="39" dirty="0">
                <a:solidFill>
                  <a:srgbClr val="FFFF00"/>
                </a:solidFill>
                <a:latin typeface="Consolas" panose="020B0609020204030204" pitchFamily="49" charset="0"/>
              </a:rPr>
              <a:t>-&gt;set($id, $perfil, $vida);</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a:t>
            </a:r>
            <a:endParaRPr kumimoji="0" lang="es-UY" sz="2850" b="0" i="0" u="none" strike="noStrike" kern="1200" cap="none" spc="39" normalizeH="0" baseline="0" noProof="0" dirty="0">
              <a:ln>
                <a:noFill/>
              </a:ln>
              <a:solidFill>
                <a:srgbClr val="FFFF00"/>
              </a:solidFill>
              <a:effectLst/>
              <a:uLnTx/>
              <a:uFillTx/>
              <a:latin typeface="Consolas" panose="020B0609020204030204" pitchFamily="49" charset="0"/>
            </a:endParaRPr>
          </a:p>
        </p:txBody>
      </p:sp>
      <p:grpSp>
        <p:nvGrpSpPr>
          <p:cNvPr id="22" name="Grupo 21">
            <a:extLst>
              <a:ext uri="{FF2B5EF4-FFF2-40B4-BE49-F238E27FC236}">
                <a16:creationId xmlns:a16="http://schemas.microsoft.com/office/drawing/2014/main" id="{71D58D17-50D2-4331-A8B9-046921DBD7EC}"/>
              </a:ext>
            </a:extLst>
          </p:cNvPr>
          <p:cNvGrpSpPr/>
          <p:nvPr/>
        </p:nvGrpSpPr>
        <p:grpSpPr>
          <a:xfrm>
            <a:off x="5372100" y="2256499"/>
            <a:ext cx="12115800" cy="3448983"/>
            <a:chOff x="5372100" y="2256499"/>
            <a:chExt cx="12115800" cy="3448983"/>
          </a:xfrm>
        </p:grpSpPr>
        <p:sp>
          <p:nvSpPr>
            <p:cNvPr id="4" name="Elipse 3">
              <a:extLst>
                <a:ext uri="{FF2B5EF4-FFF2-40B4-BE49-F238E27FC236}">
                  <a16:creationId xmlns:a16="http://schemas.microsoft.com/office/drawing/2014/main" id="{447F3893-3444-48F9-87D2-63F6B416405C}"/>
                </a:ext>
              </a:extLst>
            </p:cNvPr>
            <p:cNvSpPr/>
            <p:nvPr/>
          </p:nvSpPr>
          <p:spPr>
            <a:xfrm>
              <a:off x="5372100" y="2713699"/>
              <a:ext cx="22098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Inicio de </a:t>
              </a:r>
              <a:r>
                <a:rPr kumimoji="0" lang="es-419" sz="1800" b="0" i="0" u="none" strike="noStrike" kern="1200" cap="none" spc="0" normalizeH="0" baseline="0" noProof="0" err="1">
                  <a:ln>
                    <a:noFill/>
                  </a:ln>
                  <a:solidFill>
                    <a:prstClr val="white"/>
                  </a:solidFill>
                  <a:effectLst/>
                  <a:uLnTx/>
                  <a:uFillTx/>
                  <a:latin typeface="Calibri"/>
                  <a:ea typeface="+mn-ea"/>
                  <a:cs typeface="+mn-cs"/>
                </a:rPr>
                <a:t>sesion</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ombo 5">
              <a:extLst>
                <a:ext uri="{FF2B5EF4-FFF2-40B4-BE49-F238E27FC236}">
                  <a16:creationId xmlns:a16="http://schemas.microsoft.com/office/drawing/2014/main" id="{B122D867-DB34-4EEA-9DF5-45B1E5DB9349}"/>
                </a:ext>
              </a:extLst>
            </p:cNvPr>
            <p:cNvSpPr/>
            <p:nvPr/>
          </p:nvSpPr>
          <p:spPr>
            <a:xfrm>
              <a:off x="8420100" y="2512663"/>
              <a:ext cx="1828800" cy="131647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Existe Usuario</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ángulo 6">
              <a:extLst>
                <a:ext uri="{FF2B5EF4-FFF2-40B4-BE49-F238E27FC236}">
                  <a16:creationId xmlns:a16="http://schemas.microsoft.com/office/drawing/2014/main" id="{3653369E-6C16-443D-BFD9-670EB515BE28}"/>
                </a:ext>
              </a:extLst>
            </p:cNvPr>
            <p:cNvSpPr/>
            <p:nvPr/>
          </p:nvSpPr>
          <p:spPr>
            <a:xfrm>
              <a:off x="8229600" y="4311735"/>
              <a:ext cx="2209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ERROR</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Cilindro 9">
              <a:extLst>
                <a:ext uri="{FF2B5EF4-FFF2-40B4-BE49-F238E27FC236}">
                  <a16:creationId xmlns:a16="http://schemas.microsoft.com/office/drawing/2014/main" id="{23AAEED6-6E9A-4B3E-A459-E935D1F6E205}"/>
                </a:ext>
              </a:extLst>
            </p:cNvPr>
            <p:cNvSpPr/>
            <p:nvPr/>
          </p:nvSpPr>
          <p:spPr>
            <a:xfrm>
              <a:off x="15582900" y="2256499"/>
              <a:ext cx="1905000" cy="1828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Base de datos</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ombo 10">
              <a:extLst>
                <a:ext uri="{FF2B5EF4-FFF2-40B4-BE49-F238E27FC236}">
                  <a16:creationId xmlns:a16="http://schemas.microsoft.com/office/drawing/2014/main" id="{22B46A61-6843-4C75-A22E-04F678B3328B}"/>
                </a:ext>
              </a:extLst>
            </p:cNvPr>
            <p:cNvSpPr/>
            <p:nvPr/>
          </p:nvSpPr>
          <p:spPr>
            <a:xfrm>
              <a:off x="11670497" y="2512663"/>
              <a:ext cx="1828800" cy="131647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Existe Clave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&amp;&amp; TTL</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Conector recto de flecha 13">
              <a:extLst>
                <a:ext uri="{FF2B5EF4-FFF2-40B4-BE49-F238E27FC236}">
                  <a16:creationId xmlns:a16="http://schemas.microsoft.com/office/drawing/2014/main" id="{B2D9A876-2075-48D3-B5F1-26647AB7DE7B}"/>
                </a:ext>
              </a:extLst>
            </p:cNvPr>
            <p:cNvCxnSpPr>
              <a:cxnSpLocks/>
              <a:stCxn id="6" idx="2"/>
              <a:endCxn id="7" idx="0"/>
            </p:cNvCxnSpPr>
            <p:nvPr/>
          </p:nvCxnSpPr>
          <p:spPr>
            <a:xfrm>
              <a:off x="9334500" y="3829135"/>
              <a:ext cx="0" cy="48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47EB70C1-45CA-48FE-AA26-D7A870073F65}"/>
                </a:ext>
              </a:extLst>
            </p:cNvPr>
            <p:cNvCxnSpPr>
              <a:cxnSpLocks/>
              <a:stCxn id="4" idx="6"/>
              <a:endCxn id="6" idx="1"/>
            </p:cNvCxnSpPr>
            <p:nvPr/>
          </p:nvCxnSpPr>
          <p:spPr>
            <a:xfrm>
              <a:off x="7581900" y="3170899"/>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43389DBB-B8A1-447B-B33C-AD4604122E76}"/>
                </a:ext>
              </a:extLst>
            </p:cNvPr>
            <p:cNvCxnSpPr>
              <a:cxnSpLocks/>
              <a:stCxn id="6" idx="3"/>
              <a:endCxn id="11" idx="1"/>
            </p:cNvCxnSpPr>
            <p:nvPr/>
          </p:nvCxnSpPr>
          <p:spPr>
            <a:xfrm>
              <a:off x="10248900" y="3170899"/>
              <a:ext cx="1421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2E22E449-A07E-451D-ACB3-ECAB21948161}"/>
                </a:ext>
              </a:extLst>
            </p:cNvPr>
            <p:cNvCxnSpPr>
              <a:cxnSpLocks/>
              <a:stCxn id="11" idx="3"/>
              <a:endCxn id="10" idx="2"/>
            </p:cNvCxnSpPr>
            <p:nvPr/>
          </p:nvCxnSpPr>
          <p:spPr>
            <a:xfrm>
              <a:off x="13499297" y="3170899"/>
              <a:ext cx="2083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A457E72-388C-43D2-96CD-7EED69BF5CBF}"/>
                </a:ext>
              </a:extLst>
            </p:cNvPr>
            <p:cNvCxnSpPr>
              <a:cxnSpLocks/>
              <a:stCxn id="11" idx="2"/>
            </p:cNvCxnSpPr>
            <p:nvPr/>
          </p:nvCxnSpPr>
          <p:spPr>
            <a:xfrm>
              <a:off x="12584897" y="3829135"/>
              <a:ext cx="7825" cy="390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38AE9759-5C8B-409E-A65C-98AE2557164E}"/>
                </a:ext>
              </a:extLst>
            </p:cNvPr>
            <p:cNvSpPr txBox="1"/>
            <p:nvPr/>
          </p:nvSpPr>
          <p:spPr>
            <a:xfrm>
              <a:off x="12758047" y="3824109"/>
              <a:ext cx="348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SI</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CuadroTexto 35">
              <a:extLst>
                <a:ext uri="{FF2B5EF4-FFF2-40B4-BE49-F238E27FC236}">
                  <a16:creationId xmlns:a16="http://schemas.microsoft.com/office/drawing/2014/main" id="{F8EA7801-6AC6-43E4-88AF-3AD20E4EAC69}"/>
                </a:ext>
              </a:extLst>
            </p:cNvPr>
            <p:cNvSpPr txBox="1"/>
            <p:nvPr/>
          </p:nvSpPr>
          <p:spPr>
            <a:xfrm>
              <a:off x="13406736" y="2740881"/>
              <a:ext cx="5508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No</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CuadroTexto 36">
              <a:extLst>
                <a:ext uri="{FF2B5EF4-FFF2-40B4-BE49-F238E27FC236}">
                  <a16:creationId xmlns:a16="http://schemas.microsoft.com/office/drawing/2014/main" id="{1A1A788E-601B-4225-81CB-EAAD36F5AD41}"/>
                </a:ext>
              </a:extLst>
            </p:cNvPr>
            <p:cNvSpPr txBox="1"/>
            <p:nvPr/>
          </p:nvSpPr>
          <p:spPr>
            <a:xfrm>
              <a:off x="10265314" y="2734840"/>
              <a:ext cx="348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SI</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CuadroTexto 37">
              <a:extLst>
                <a:ext uri="{FF2B5EF4-FFF2-40B4-BE49-F238E27FC236}">
                  <a16:creationId xmlns:a16="http://schemas.microsoft.com/office/drawing/2014/main" id="{4BB7E950-3857-4D13-80FF-13BAB3D38A9F}"/>
                </a:ext>
              </a:extLst>
            </p:cNvPr>
            <p:cNvSpPr txBox="1"/>
            <p:nvPr/>
          </p:nvSpPr>
          <p:spPr>
            <a:xfrm>
              <a:off x="9395915" y="3829135"/>
              <a:ext cx="4555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No</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6" name="Conector: angular 45">
              <a:extLst>
                <a:ext uri="{FF2B5EF4-FFF2-40B4-BE49-F238E27FC236}">
                  <a16:creationId xmlns:a16="http://schemas.microsoft.com/office/drawing/2014/main" id="{03DF60AC-5557-4FBE-88F3-4701E3C328F4}"/>
                </a:ext>
              </a:extLst>
            </p:cNvPr>
            <p:cNvCxnSpPr>
              <a:cxnSpLocks/>
              <a:stCxn id="10" idx="3"/>
              <a:endCxn id="20" idx="3"/>
            </p:cNvCxnSpPr>
            <p:nvPr/>
          </p:nvCxnSpPr>
          <p:spPr>
            <a:xfrm rot="5400000">
              <a:off x="14498287" y="2929836"/>
              <a:ext cx="881650" cy="3192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CuadroTexto 48">
              <a:extLst>
                <a:ext uri="{FF2B5EF4-FFF2-40B4-BE49-F238E27FC236}">
                  <a16:creationId xmlns:a16="http://schemas.microsoft.com/office/drawing/2014/main" id="{D32C0DF6-A633-4103-9E2F-71D5BA5EE905}"/>
                </a:ext>
              </a:extLst>
            </p:cNvPr>
            <p:cNvSpPr txBox="1"/>
            <p:nvPr/>
          </p:nvSpPr>
          <p:spPr>
            <a:xfrm>
              <a:off x="15435309" y="4515067"/>
              <a:ext cx="604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Set</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Imagen 19">
              <a:extLst>
                <a:ext uri="{FF2B5EF4-FFF2-40B4-BE49-F238E27FC236}">
                  <a16:creationId xmlns:a16="http://schemas.microsoft.com/office/drawing/2014/main" id="{21D903C5-3F6E-4405-920E-A34F38D40B7B}"/>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4889" b="96889" l="8000" r="89778">
                          <a14:foregroundMark x1="8000" y1="20444" x2="8000" y2="20444"/>
                          <a14:foregroundMark x1="36000" y1="6222" x2="36000" y2="6222"/>
                          <a14:foregroundMark x1="52889" y1="4889" x2="52889" y2="4889"/>
                          <a14:foregroundMark x1="25778" y1="92444" x2="25778" y2="92444"/>
                          <a14:foregroundMark x1="45778" y1="96889" x2="45778" y2="96889"/>
                          <a14:foregroundMark x1="45778" y1="29333" x2="45778" y2="29333"/>
                          <a14:foregroundMark x1="42667" y1="21333" x2="42667" y2="21333"/>
                          <a14:foregroundMark x1="49333" y1="22222" x2="49333" y2="22222"/>
                          <a14:foregroundMark x1="47556" y1="22667" x2="47556" y2="22667"/>
                          <a14:foregroundMark x1="47556" y1="22667" x2="47556" y2="22667"/>
                          <a14:foregroundMark x1="47556" y1="22667" x2="47556" y2="22667"/>
                          <a14:foregroundMark x1="44889" y1="22667" x2="44889" y2="22667"/>
                          <a14:foregroundMark x1="51111" y1="17333" x2="50667" y2="16444"/>
                          <a14:foregroundMark x1="53778" y1="16000" x2="53778" y2="16000"/>
                          <a14:foregroundMark x1="26667" y1="51111" x2="26667" y2="51111"/>
                          <a14:foregroundMark x1="22667" y1="52444" x2="22667" y2="52444"/>
                          <a14:foregroundMark x1="16000" y1="29333" x2="16000" y2="29333"/>
                          <a14:foregroundMark x1="14222" y1="29333" x2="14222" y2="29333"/>
                          <a14:foregroundMark x1="17778" y1="33333" x2="17778" y2="33333"/>
                          <a14:foregroundMark x1="18667" y1="33333" x2="18667" y2="33333"/>
                          <a14:foregroundMark x1="24444" y1="36444" x2="24444" y2="36444"/>
                          <a14:foregroundMark x1="44444" y1="60889" x2="44444" y2="60889"/>
                          <a14:foregroundMark x1="44444" y1="65333" x2="44444" y2="65333"/>
                          <a14:foregroundMark x1="48000" y1="69778" x2="48000" y2="69778"/>
                          <a14:foregroundMark x1="48000" y1="69778" x2="48000" y2="69778"/>
                          <a14:foregroundMark x1="48889" y1="70222" x2="48889" y2="70222"/>
                          <a14:foregroundMark x1="50667" y1="75111" x2="50667" y2="75111"/>
                          <a14:foregroundMark x1="50667" y1="75111" x2="50667" y2="75111"/>
                          <a14:foregroundMark x1="52889" y1="67111" x2="52889" y2="67111"/>
                          <a14:foregroundMark x1="52889" y1="67111" x2="52889" y2="67111"/>
                          <a14:foregroundMark x1="56000" y1="63111" x2="56000" y2="63111"/>
                          <a14:foregroundMark x1="56000" y1="62222" x2="56000" y2="62222"/>
                          <a14:foregroundMark x1="56000" y1="62222" x2="56000" y2="62222"/>
                          <a14:foregroundMark x1="62222" y1="60000" x2="62222" y2="60000"/>
                          <a14:foregroundMark x1="62222" y1="60000" x2="62222" y2="60000"/>
                          <a14:foregroundMark x1="61333" y1="72889" x2="61333" y2="72889"/>
                          <a14:foregroundMark x1="61333" y1="72889" x2="61333" y2="72889"/>
                          <a14:foregroundMark x1="63111" y1="76000" x2="63111" y2="76000"/>
                          <a14:foregroundMark x1="63111" y1="76000" x2="63111" y2="76000"/>
                          <a14:foregroundMark x1="63111" y1="76000" x2="63111" y2="76000"/>
                          <a14:foregroundMark x1="53778" y1="82667" x2="53778" y2="82667"/>
                          <a14:foregroundMark x1="53778" y1="82222" x2="53778" y2="82222"/>
                          <a14:foregroundMark x1="55556" y1="79556" x2="55556" y2="79556"/>
                          <a14:foregroundMark x1="55556" y1="79556" x2="55556" y2="79556"/>
                          <a14:foregroundMark x1="55556" y1="79556" x2="55556" y2="79556"/>
                          <a14:foregroundMark x1="50222" y1="82667" x2="50222" y2="82667"/>
                          <a14:foregroundMark x1="50222" y1="82667" x2="50222" y2="82667"/>
                          <a14:foregroundMark x1="46222" y1="79556" x2="46222" y2="79556"/>
                          <a14:foregroundMark x1="44000" y1="79111" x2="44000" y2="79111"/>
                          <a14:foregroundMark x1="44000" y1="79111" x2="44000" y2="79111"/>
                          <a14:foregroundMark x1="44000" y1="79111" x2="44000" y2="79111"/>
                          <a14:foregroundMark x1="36444" y1="79556" x2="36444" y2="79556"/>
                          <a14:foregroundMark x1="36444" y1="79556" x2="36444" y2="79556"/>
                          <a14:foregroundMark x1="36444" y1="76000" x2="36444" y2="76000"/>
                          <a14:foregroundMark x1="36444" y1="76000" x2="36444" y2="76000"/>
                          <a14:foregroundMark x1="25333" y1="56000" x2="25333" y2="56000"/>
                          <a14:foregroundMark x1="25333" y1="56000" x2="25333" y2="56000"/>
                          <a14:foregroundMark x1="26667" y1="54667" x2="26667" y2="54667"/>
                          <a14:foregroundMark x1="26667" y1="54667" x2="26667" y2="54667"/>
                          <a14:foregroundMark x1="26667" y1="54667" x2="26667" y2="54667"/>
                          <a14:foregroundMark x1="26667" y1="54222" x2="26667" y2="54222"/>
                          <a14:foregroundMark x1="25333" y1="52889" x2="25333" y2="52889"/>
                          <a14:foregroundMark x1="24000" y1="52444" x2="20444" y2="51111"/>
                          <a14:foregroundMark x1="16000" y1="48889" x2="16000" y2="48889"/>
                          <a14:foregroundMark x1="14667" y1="47556" x2="14667" y2="47556"/>
                          <a14:foregroundMark x1="14222" y1="46222" x2="14222" y2="46222"/>
                          <a14:foregroundMark x1="12444" y1="44444" x2="17333" y2="52444"/>
                          <a14:foregroundMark x1="36000" y1="51111" x2="36000" y2="51111"/>
                          <a14:foregroundMark x1="36444" y1="51111" x2="36444" y2="51111"/>
                          <a14:foregroundMark x1="35111" y1="51111" x2="48889" y2="53778"/>
                          <a14:foregroundMark x1="56000" y1="54222" x2="76000" y2="49778"/>
                          <a14:foregroundMark x1="69778" y1="60000" x2="85333" y2="48000"/>
                          <a14:foregroundMark x1="36444" y1="12889" x2="53778" y2="13333"/>
                          <a14:foregroundMark x1="29778" y1="20444" x2="53333" y2="32000"/>
                          <a14:foregroundMark x1="53333" y1="32000" x2="55556" y2="32444"/>
                          <a14:foregroundMark x1="69333" y1="29333" x2="53778" y2="8444"/>
                          <a14:foregroundMark x1="53778" y1="8444" x2="53778" y2="8444"/>
                          <a14:foregroundMark x1="68444" y1="14667" x2="80889" y2="28889"/>
                          <a14:foregroundMark x1="17778" y1="76000" x2="28889" y2="86222"/>
                          <a14:foregroundMark x1="47111" y1="90667" x2="59111" y2="88444"/>
                          <a14:foregroundMark x1="80444" y1="74222" x2="69778" y2="84444"/>
                          <a14:backgroundMark x1="6222" y1="10222" x2="6222" y2="10222"/>
                          <a14:backgroundMark x1="9778" y1="11111" x2="9778" y2="11111"/>
                        </a14:backgroundRemoval>
                      </a14:imgEffect>
                    </a14:imgLayer>
                  </a14:imgProps>
                </a:ext>
                <a:ext uri="{28A0092B-C50C-407E-A947-70E740481C1C}">
                  <a14:useLocalDpi xmlns:a14="http://schemas.microsoft.com/office/drawing/2010/main" val="0"/>
                </a:ext>
              </a:extLst>
            </a:blip>
            <a:stretch>
              <a:fillRect/>
            </a:stretch>
          </p:blipFill>
          <p:spPr>
            <a:xfrm>
              <a:off x="11865758" y="4228416"/>
              <a:ext cx="1477066" cy="1477066"/>
            </a:xfrm>
            <a:prstGeom prst="rect">
              <a:avLst/>
            </a:prstGeom>
          </p:spPr>
        </p:pic>
      </p:grpSp>
    </p:spTree>
    <p:extLst>
      <p:ext uri="{BB962C8B-B14F-4D97-AF65-F5344CB8AC3E}">
        <p14:creationId xmlns:p14="http://schemas.microsoft.com/office/powerpoint/2010/main" val="953875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63503"/>
            <a:ext cx="8452123" cy="7585986"/>
          </a:xfrm>
          <a:custGeom>
            <a:avLst/>
            <a:gdLst/>
            <a:ahLst/>
            <a:cxnLst/>
            <a:rect l="l" t="t" r="r" b="b"/>
            <a:pathLst>
              <a:path w="8452123" h="7585986">
                <a:moveTo>
                  <a:pt x="0" y="0"/>
                </a:moveTo>
                <a:lnTo>
                  <a:pt x="8452123" y="0"/>
                </a:lnTo>
                <a:lnTo>
                  <a:pt x="8452123" y="7585986"/>
                </a:lnTo>
                <a:lnTo>
                  <a:pt x="0" y="7585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5400000">
            <a:off x="12038400" y="4080387"/>
            <a:ext cx="7043223" cy="5455977"/>
          </a:xfrm>
          <a:custGeom>
            <a:avLst/>
            <a:gdLst/>
            <a:ahLst/>
            <a:cxnLst/>
            <a:rect l="l" t="t" r="r" b="b"/>
            <a:pathLst>
              <a:path w="7043223" h="5455977">
                <a:moveTo>
                  <a:pt x="0" y="0"/>
                </a:moveTo>
                <a:lnTo>
                  <a:pt x="7043223" y="0"/>
                </a:lnTo>
                <a:lnTo>
                  <a:pt x="7043223" y="5455977"/>
                </a:lnTo>
                <a:lnTo>
                  <a:pt x="0" y="5455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4">
            <a:extLst>
              <a:ext uri="{FF2B5EF4-FFF2-40B4-BE49-F238E27FC236}">
                <a16:creationId xmlns:a16="http://schemas.microsoft.com/office/drawing/2014/main" id="{D2DC2CD1-CEFB-4260-B922-92B4FBAEB390}"/>
              </a:ext>
            </a:extLst>
          </p:cNvPr>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3733800" y="465569"/>
            <a:ext cx="9372600"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419" sz="6150" b="0" i="0" u="none" strike="noStrike" kern="1200" cap="none" spc="0" normalizeH="0" baseline="0" noProof="0" dirty="0">
                <a:ln>
                  <a:noFill/>
                </a:ln>
                <a:solidFill>
                  <a:srgbClr val="FFFFFF"/>
                </a:solidFill>
                <a:effectLst/>
                <a:uLnTx/>
                <a:uFillTx/>
                <a:latin typeface="DM Serif Display"/>
                <a:ea typeface="+mn-ea"/>
                <a:cs typeface="+mn-cs"/>
              </a:rPr>
              <a:t>Recuperación de datos</a:t>
            </a:r>
          </a:p>
        </p:txBody>
      </p:sp>
      <p:sp>
        <p:nvSpPr>
          <p:cNvPr id="24" name="TextBox 5">
            <a:extLst>
              <a:ext uri="{FF2B5EF4-FFF2-40B4-BE49-F238E27FC236}">
                <a16:creationId xmlns:a16="http://schemas.microsoft.com/office/drawing/2014/main" id="{6F02432F-B2E3-45B6-BE92-BD7C0A7D9835}"/>
              </a:ext>
            </a:extLst>
          </p:cNvPr>
          <p:cNvSpPr txBox="1"/>
          <p:nvPr/>
        </p:nvSpPr>
        <p:spPr>
          <a:xfrm>
            <a:off x="3147162" y="5570999"/>
            <a:ext cx="10164876" cy="3924151"/>
          </a:xfrm>
          <a:prstGeom prst="rect">
            <a:avLst/>
          </a:prstGeom>
        </p:spPr>
        <p:txBody>
          <a:bodyPr wrap="square" lIns="0" tIns="0" rIns="0" bIns="0" rtlCol="0" anchor="t">
            <a:spAutoFit/>
          </a:bodyPr>
          <a:lstStyle/>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err="1">
                <a:solidFill>
                  <a:srgbClr val="FFFF00"/>
                </a:solidFill>
                <a:latin typeface="Consolas" panose="020B0609020204030204" pitchFamily="49" charset="0"/>
              </a:rPr>
              <a:t>public</a:t>
            </a:r>
            <a:r>
              <a:rPr lang="es-MX" sz="2850" spc="39" dirty="0">
                <a:solidFill>
                  <a:srgbClr val="FFFF00"/>
                </a:solidFill>
                <a:latin typeface="Consolas" panose="020B0609020204030204" pitchFamily="49" charset="0"/>
              </a:rPr>
              <a:t> </a:t>
            </a:r>
            <a:r>
              <a:rPr lang="es-MX" sz="2850" spc="39" dirty="0" err="1">
                <a:solidFill>
                  <a:srgbClr val="FFFF00"/>
                </a:solidFill>
                <a:latin typeface="Consolas" panose="020B0609020204030204" pitchFamily="49" charset="0"/>
              </a:rPr>
              <a:t>function</a:t>
            </a:r>
            <a:r>
              <a:rPr lang="es-MX" sz="2850" spc="39" dirty="0">
                <a:solidFill>
                  <a:srgbClr val="FFFF00"/>
                </a:solidFill>
                <a:latin typeface="Consolas" panose="020B0609020204030204" pitchFamily="49" charset="0"/>
              </a:rPr>
              <a:t> </a:t>
            </a:r>
            <a:r>
              <a:rPr lang="es-MX" sz="2850" spc="39" dirty="0" err="1">
                <a:solidFill>
                  <a:srgbClr val="FFFF00"/>
                </a:solidFill>
                <a:latin typeface="Consolas" panose="020B0609020204030204" pitchFamily="49" charset="0"/>
              </a:rPr>
              <a:t>damePerfil_Mem</a:t>
            </a:r>
            <a:r>
              <a:rPr lang="es-MX" sz="2850" spc="39" dirty="0">
                <a:solidFill>
                  <a:srgbClr val="FFFF00"/>
                </a:solidFill>
                <a:latin typeface="Consolas" panose="020B0609020204030204" pitchFamily="49" charset="0"/>
              </a:rPr>
              <a:t> ( $id ) {</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 obtener perfil de </a:t>
            </a:r>
            <a:r>
              <a:rPr lang="es-MX" sz="2850" spc="39" dirty="0" err="1">
                <a:solidFill>
                  <a:srgbClr val="FFFF00"/>
                </a:solidFill>
                <a:latin typeface="Consolas" panose="020B0609020204030204" pitchFamily="49" charset="0"/>
              </a:rPr>
              <a:t>Memcached</a:t>
            </a:r>
            <a:endParaRPr lang="es-MX" sz="2850" spc="39" dirty="0">
              <a:solidFill>
                <a:srgbClr val="FFFF00"/>
              </a:solidFill>
              <a:latin typeface="Consolas" panose="020B0609020204030204" pitchFamily="49" charset="0"/>
            </a:endParaRP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$perfil = $</a:t>
            </a:r>
            <a:r>
              <a:rPr lang="es-MX" sz="2850" spc="39" dirty="0" err="1">
                <a:solidFill>
                  <a:srgbClr val="FFFF00"/>
                </a:solidFill>
                <a:latin typeface="Consolas" panose="020B0609020204030204" pitchFamily="49" charset="0"/>
              </a:rPr>
              <a:t>memcahced</a:t>
            </a:r>
            <a:r>
              <a:rPr lang="es-MX" sz="2850" spc="39" dirty="0">
                <a:solidFill>
                  <a:srgbClr val="FFFF00"/>
                </a:solidFill>
                <a:latin typeface="Consolas" panose="020B0609020204030204" pitchFamily="49" charset="0"/>
              </a:rPr>
              <a:t>-&gt;</a:t>
            </a:r>
            <a:r>
              <a:rPr lang="es-MX" sz="2850" spc="39" dirty="0" err="1">
                <a:solidFill>
                  <a:srgbClr val="FFFF00"/>
                </a:solidFill>
                <a:latin typeface="Consolas" panose="020B0609020204030204" pitchFamily="49" charset="0"/>
              </a:rPr>
              <a:t>get</a:t>
            </a:r>
            <a:r>
              <a:rPr lang="es-MX" sz="2850" spc="39" dirty="0">
                <a:solidFill>
                  <a:srgbClr val="FFFF00"/>
                </a:solidFill>
                <a:latin typeface="Consolas" panose="020B0609020204030204" pitchFamily="49" charset="0"/>
              </a:rPr>
              <a:t>($id);</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a:t>
            </a:r>
            <a:r>
              <a:rPr lang="es-MX" sz="2850" spc="39" dirty="0" err="1">
                <a:solidFill>
                  <a:srgbClr val="FFFF00"/>
                </a:solidFill>
                <a:latin typeface="Consolas" panose="020B0609020204030204" pitchFamily="49" charset="0"/>
              </a:rPr>
              <a:t>if</a:t>
            </a:r>
            <a:r>
              <a:rPr lang="es-MX" sz="2850" spc="39" dirty="0">
                <a:solidFill>
                  <a:srgbClr val="FFFF00"/>
                </a:solidFill>
                <a:latin typeface="Consolas" panose="020B0609020204030204" pitchFamily="49" charset="0"/>
              </a:rPr>
              <a:t> ($perfil == false) {</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$perfil = $</a:t>
            </a:r>
            <a:r>
              <a:rPr lang="es-MX" sz="2850" spc="39" dirty="0" err="1">
                <a:solidFill>
                  <a:srgbClr val="FFFF00"/>
                </a:solidFill>
                <a:latin typeface="Consolas" panose="020B0609020204030204" pitchFamily="49" charset="0"/>
              </a:rPr>
              <a:t>damePerfil_DB</a:t>
            </a:r>
            <a:r>
              <a:rPr lang="es-MX" sz="2850" spc="39" dirty="0">
                <a:solidFill>
                  <a:srgbClr val="FFFF00"/>
                </a:solidFill>
                <a:latin typeface="Consolas" panose="020B0609020204030204" pitchFamily="49" charset="0"/>
              </a:rPr>
              <a:t> ( $id );</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a:t>
            </a:r>
            <a:r>
              <a:rPr lang="es-MX" sz="2850" spc="39" dirty="0" err="1">
                <a:solidFill>
                  <a:srgbClr val="FFFF00"/>
                </a:solidFill>
                <a:latin typeface="Consolas" panose="020B0609020204030204" pitchFamily="49" charset="0"/>
              </a:rPr>
              <a:t>memcached</a:t>
            </a:r>
            <a:r>
              <a:rPr lang="es-MX" sz="2850" spc="39" dirty="0">
                <a:solidFill>
                  <a:srgbClr val="FFFF00"/>
                </a:solidFill>
                <a:latin typeface="Consolas" panose="020B0609020204030204" pitchFamily="49" charset="0"/>
              </a:rPr>
              <a:t>-&gt;set($id, $perfil, $vida);</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	</a:t>
            </a:r>
            <a:r>
              <a:rPr lang="es-MX" sz="2850" spc="39" dirty="0" err="1">
                <a:solidFill>
                  <a:srgbClr val="FFFF00"/>
                </a:solidFill>
                <a:latin typeface="Consolas" panose="020B0609020204030204" pitchFamily="49" charset="0"/>
              </a:rPr>
              <a:t>return</a:t>
            </a:r>
            <a:r>
              <a:rPr lang="es-MX" sz="2850" spc="39" dirty="0">
                <a:solidFill>
                  <a:srgbClr val="FFFF00"/>
                </a:solidFill>
                <a:latin typeface="Consolas" panose="020B0609020204030204" pitchFamily="49" charset="0"/>
              </a:rPr>
              <a:t> $perfil;</a:t>
            </a:r>
          </a:p>
          <a:p>
            <a:pPr marL="0" marR="0" lvl="0" indent="0" algn="l" defTabSz="914400" rtl="0" eaLnBrk="1" fontAlgn="auto" latinLnBrk="0" hangingPunct="1">
              <a:lnSpc>
                <a:spcPts val="3408"/>
              </a:lnSpc>
              <a:spcBef>
                <a:spcPts val="0"/>
              </a:spcBef>
              <a:spcAft>
                <a:spcPts val="0"/>
              </a:spcAft>
              <a:buClrTx/>
              <a:buSzTx/>
              <a:buFontTx/>
              <a:buNone/>
              <a:tabLst/>
              <a:defRPr/>
            </a:pPr>
            <a:r>
              <a:rPr lang="es-MX" sz="2850" spc="39" dirty="0">
                <a:solidFill>
                  <a:srgbClr val="FFFF00"/>
                </a:solidFill>
                <a:latin typeface="Consolas" panose="020B0609020204030204" pitchFamily="49" charset="0"/>
              </a:rPr>
              <a:t>}</a:t>
            </a:r>
            <a:endParaRPr kumimoji="0" lang="es-UY" sz="2850" b="0" i="0" u="none" strike="noStrike" kern="1200" cap="none" spc="39" normalizeH="0" baseline="0" noProof="0" dirty="0">
              <a:ln>
                <a:noFill/>
              </a:ln>
              <a:solidFill>
                <a:srgbClr val="FFFF00"/>
              </a:solidFill>
              <a:effectLst/>
              <a:uLnTx/>
              <a:uFillTx/>
              <a:latin typeface="Consolas" panose="020B0609020204030204" pitchFamily="49" charset="0"/>
            </a:endParaRPr>
          </a:p>
        </p:txBody>
      </p:sp>
      <p:grpSp>
        <p:nvGrpSpPr>
          <p:cNvPr id="20" name="Grupo 19">
            <a:extLst>
              <a:ext uri="{FF2B5EF4-FFF2-40B4-BE49-F238E27FC236}">
                <a16:creationId xmlns:a16="http://schemas.microsoft.com/office/drawing/2014/main" id="{E5EF6A52-9EF3-4C46-8BD3-4E06B954563A}"/>
              </a:ext>
            </a:extLst>
          </p:cNvPr>
          <p:cNvGrpSpPr/>
          <p:nvPr/>
        </p:nvGrpSpPr>
        <p:grpSpPr>
          <a:xfrm>
            <a:off x="3442252" y="2176681"/>
            <a:ext cx="13914237" cy="2627336"/>
            <a:chOff x="3442252" y="2176681"/>
            <a:chExt cx="13914237" cy="2627336"/>
          </a:xfrm>
        </p:grpSpPr>
        <p:sp>
          <p:nvSpPr>
            <p:cNvPr id="4" name="Elipse 3">
              <a:extLst>
                <a:ext uri="{FF2B5EF4-FFF2-40B4-BE49-F238E27FC236}">
                  <a16:creationId xmlns:a16="http://schemas.microsoft.com/office/drawing/2014/main" id="{447F3893-3444-48F9-87D2-63F6B416405C}"/>
                </a:ext>
              </a:extLst>
            </p:cNvPr>
            <p:cNvSpPr/>
            <p:nvPr/>
          </p:nvSpPr>
          <p:spPr>
            <a:xfrm>
              <a:off x="3442252" y="3205664"/>
              <a:ext cx="22098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Usuario iniciado</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 name="Grupo 4">
              <a:extLst>
                <a:ext uri="{FF2B5EF4-FFF2-40B4-BE49-F238E27FC236}">
                  <a16:creationId xmlns:a16="http://schemas.microsoft.com/office/drawing/2014/main" id="{4989A478-5A73-4D53-8F20-6213C96F7499}"/>
                </a:ext>
              </a:extLst>
            </p:cNvPr>
            <p:cNvGrpSpPr/>
            <p:nvPr/>
          </p:nvGrpSpPr>
          <p:grpSpPr>
            <a:xfrm>
              <a:off x="4547153" y="2176681"/>
              <a:ext cx="12809336" cy="2627336"/>
              <a:chOff x="3314701" y="1523717"/>
              <a:chExt cx="12809336" cy="2627336"/>
            </a:xfrm>
          </p:grpSpPr>
          <p:sp>
            <p:nvSpPr>
              <p:cNvPr id="10" name="Cilindro 9">
                <a:extLst>
                  <a:ext uri="{FF2B5EF4-FFF2-40B4-BE49-F238E27FC236}">
                    <a16:creationId xmlns:a16="http://schemas.microsoft.com/office/drawing/2014/main" id="{23AAEED6-6E9A-4B3E-A459-E935D1F6E205}"/>
                  </a:ext>
                </a:extLst>
              </p:cNvPr>
              <p:cNvSpPr/>
              <p:nvPr/>
            </p:nvSpPr>
            <p:spPr>
              <a:xfrm>
                <a:off x="14219037" y="2093785"/>
                <a:ext cx="1905000" cy="1828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Base de datos</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6" name="Conector recto de flecha 15">
                <a:extLst>
                  <a:ext uri="{FF2B5EF4-FFF2-40B4-BE49-F238E27FC236}">
                    <a16:creationId xmlns:a16="http://schemas.microsoft.com/office/drawing/2014/main" id="{43389DBB-B8A1-447B-B33C-AD4604122E76}"/>
                  </a:ext>
                </a:extLst>
              </p:cNvPr>
              <p:cNvCxnSpPr>
                <a:cxnSpLocks/>
                <a:stCxn id="4" idx="6"/>
                <a:endCxn id="23" idx="5"/>
              </p:cNvCxnSpPr>
              <p:nvPr/>
            </p:nvCxnSpPr>
            <p:spPr>
              <a:xfrm flipV="1">
                <a:off x="4419600" y="3008513"/>
                <a:ext cx="628607" cy="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2E22E449-A07E-451D-ACB3-ECAB21948161}"/>
                  </a:ext>
                </a:extLst>
              </p:cNvPr>
              <p:cNvCxnSpPr>
                <a:cxnSpLocks/>
                <a:stCxn id="47" idx="3"/>
                <a:endCxn id="10" idx="2"/>
              </p:cNvCxnSpPr>
              <p:nvPr/>
            </p:nvCxnSpPr>
            <p:spPr>
              <a:xfrm>
                <a:off x="12877800" y="3008185"/>
                <a:ext cx="1341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A457E72-388C-43D2-96CD-7EED69BF5CBF}"/>
                  </a:ext>
                </a:extLst>
              </p:cNvPr>
              <p:cNvCxnSpPr>
                <a:cxnSpLocks/>
                <a:endCxn id="25" idx="1"/>
              </p:cNvCxnSpPr>
              <p:nvPr/>
            </p:nvCxnSpPr>
            <p:spPr>
              <a:xfrm flipV="1">
                <a:off x="6692524" y="3008185"/>
                <a:ext cx="1846109" cy="13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38AE9759-5C8B-409E-A65C-98AE2557164E}"/>
                  </a:ext>
                </a:extLst>
              </p:cNvPr>
              <p:cNvSpPr txBox="1"/>
              <p:nvPr/>
            </p:nvSpPr>
            <p:spPr>
              <a:xfrm>
                <a:off x="7627737" y="2601226"/>
                <a:ext cx="6350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err="1">
                    <a:ln>
                      <a:noFill/>
                    </a:ln>
                    <a:solidFill>
                      <a:prstClr val="white"/>
                    </a:solidFill>
                    <a:effectLst/>
                    <a:uLnTx/>
                    <a:uFillTx/>
                    <a:latin typeface="Calibri"/>
                    <a:ea typeface="+mn-ea"/>
                    <a:cs typeface="+mn-cs"/>
                  </a:rPr>
                  <a:t>Get</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6" name="Conector: angular 45">
                <a:extLst>
                  <a:ext uri="{FF2B5EF4-FFF2-40B4-BE49-F238E27FC236}">
                    <a16:creationId xmlns:a16="http://schemas.microsoft.com/office/drawing/2014/main" id="{03DF60AC-5557-4FBE-88F3-4701E3C328F4}"/>
                  </a:ext>
                </a:extLst>
              </p:cNvPr>
              <p:cNvCxnSpPr>
                <a:cxnSpLocks/>
              </p:cNvCxnSpPr>
              <p:nvPr/>
            </p:nvCxnSpPr>
            <p:spPr>
              <a:xfrm rot="5400000" flipH="1">
                <a:off x="7539390" y="-757590"/>
                <a:ext cx="199321" cy="8648700"/>
              </a:xfrm>
              <a:prstGeom prst="bentConnector3">
                <a:avLst>
                  <a:gd name="adj1" fmla="val -223008"/>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CuadroTexto 48">
                <a:extLst>
                  <a:ext uri="{FF2B5EF4-FFF2-40B4-BE49-F238E27FC236}">
                    <a16:creationId xmlns:a16="http://schemas.microsoft.com/office/drawing/2014/main" id="{D32C0DF6-A633-4103-9E2F-71D5BA5EE905}"/>
                  </a:ext>
                </a:extLst>
              </p:cNvPr>
              <p:cNvSpPr txBox="1"/>
              <p:nvPr/>
            </p:nvSpPr>
            <p:spPr>
              <a:xfrm>
                <a:off x="12221470" y="1523717"/>
                <a:ext cx="4816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Set</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Paralelogramo 22">
                <a:extLst>
                  <a:ext uri="{FF2B5EF4-FFF2-40B4-BE49-F238E27FC236}">
                    <a16:creationId xmlns:a16="http://schemas.microsoft.com/office/drawing/2014/main" id="{66B3BA26-4CF8-45AB-BEFB-0D1BE4CDCF28}"/>
                  </a:ext>
                </a:extLst>
              </p:cNvPr>
              <p:cNvSpPr/>
              <p:nvPr/>
            </p:nvSpPr>
            <p:spPr>
              <a:xfrm>
                <a:off x="4978806" y="2730911"/>
                <a:ext cx="1955394" cy="5552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Solicita Perfil</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ombo 46">
                <a:extLst>
                  <a:ext uri="{FF2B5EF4-FFF2-40B4-BE49-F238E27FC236}">
                    <a16:creationId xmlns:a16="http://schemas.microsoft.com/office/drawing/2014/main" id="{FA906309-8CD7-4D2B-8170-27877818DE44}"/>
                  </a:ext>
                </a:extLst>
              </p:cNvPr>
              <p:cNvSpPr/>
              <p:nvPr/>
            </p:nvSpPr>
            <p:spPr>
              <a:xfrm>
                <a:off x="11049000" y="2349949"/>
                <a:ext cx="1828800" cy="131647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Existe Usuario</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8" name="Conector recto de flecha 47">
                <a:extLst>
                  <a:ext uri="{FF2B5EF4-FFF2-40B4-BE49-F238E27FC236}">
                    <a16:creationId xmlns:a16="http://schemas.microsoft.com/office/drawing/2014/main" id="{ABD80C81-AFB5-4E8D-BD64-10BF8E703934}"/>
                  </a:ext>
                </a:extLst>
              </p:cNvPr>
              <p:cNvCxnSpPr>
                <a:cxnSpLocks/>
                <a:stCxn id="25" idx="3"/>
                <a:endCxn id="47" idx="1"/>
              </p:cNvCxnSpPr>
              <p:nvPr/>
            </p:nvCxnSpPr>
            <p:spPr>
              <a:xfrm>
                <a:off x="10015699" y="3008185"/>
                <a:ext cx="1033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1902426-BCDC-4EC7-BF28-4C478EAA563D}"/>
                  </a:ext>
                </a:extLst>
              </p:cNvPr>
              <p:cNvSpPr txBox="1"/>
              <p:nvPr/>
            </p:nvSpPr>
            <p:spPr>
              <a:xfrm>
                <a:off x="11444156" y="3781721"/>
                <a:ext cx="4816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Si</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CuadroTexto 57">
                <a:extLst>
                  <a:ext uri="{FF2B5EF4-FFF2-40B4-BE49-F238E27FC236}">
                    <a16:creationId xmlns:a16="http://schemas.microsoft.com/office/drawing/2014/main" id="{C505A713-CEB3-4A3A-9332-D8F012BA2FFA}"/>
                  </a:ext>
                </a:extLst>
              </p:cNvPr>
              <p:cNvSpPr txBox="1"/>
              <p:nvPr/>
            </p:nvSpPr>
            <p:spPr>
              <a:xfrm>
                <a:off x="12936835" y="2601226"/>
                <a:ext cx="4816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a:ln>
                      <a:noFill/>
                    </a:ln>
                    <a:solidFill>
                      <a:prstClr val="white"/>
                    </a:solidFill>
                    <a:effectLst/>
                    <a:uLnTx/>
                    <a:uFillTx/>
                    <a:latin typeface="Calibri"/>
                    <a:ea typeface="+mn-ea"/>
                    <a:cs typeface="+mn-cs"/>
                  </a:rPr>
                  <a:t>No</a:t>
                </a:r>
                <a:endParaRPr kumimoji="0" lang="es-UY"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9" name="Conector: angular 58">
                <a:extLst>
                  <a:ext uri="{FF2B5EF4-FFF2-40B4-BE49-F238E27FC236}">
                    <a16:creationId xmlns:a16="http://schemas.microsoft.com/office/drawing/2014/main" id="{D8ED31CF-3BCD-4003-9965-BBCF8BF46D8D}"/>
                  </a:ext>
                </a:extLst>
              </p:cNvPr>
              <p:cNvCxnSpPr>
                <a:cxnSpLocks/>
                <a:stCxn id="10" idx="1"/>
              </p:cNvCxnSpPr>
              <p:nvPr/>
            </p:nvCxnSpPr>
            <p:spPr>
              <a:xfrm rot="16200000" flipH="1" flipV="1">
                <a:off x="12162746" y="-797559"/>
                <a:ext cx="117448" cy="5900135"/>
              </a:xfrm>
              <a:prstGeom prst="bentConnector3">
                <a:avLst>
                  <a:gd name="adj1" fmla="val -194639"/>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5" name="Imagen 24">
              <a:extLst>
                <a:ext uri="{FF2B5EF4-FFF2-40B4-BE49-F238E27FC236}">
                  <a16:creationId xmlns:a16="http://schemas.microsoft.com/office/drawing/2014/main" id="{39D6E55C-1F88-41F4-8379-F9A867803B22}"/>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4889" b="96889" l="8000" r="89778">
                          <a14:foregroundMark x1="8000" y1="20444" x2="8000" y2="20444"/>
                          <a14:foregroundMark x1="36000" y1="6222" x2="36000" y2="6222"/>
                          <a14:foregroundMark x1="52889" y1="4889" x2="52889" y2="4889"/>
                          <a14:foregroundMark x1="25778" y1="92444" x2="25778" y2="92444"/>
                          <a14:foregroundMark x1="45778" y1="96889" x2="45778" y2="96889"/>
                          <a14:foregroundMark x1="45778" y1="29333" x2="45778" y2="29333"/>
                          <a14:foregroundMark x1="42667" y1="21333" x2="42667" y2="21333"/>
                          <a14:foregroundMark x1="49333" y1="22222" x2="49333" y2="22222"/>
                          <a14:foregroundMark x1="47556" y1="22667" x2="47556" y2="22667"/>
                          <a14:foregroundMark x1="47556" y1="22667" x2="47556" y2="22667"/>
                          <a14:foregroundMark x1="47556" y1="22667" x2="47556" y2="22667"/>
                          <a14:foregroundMark x1="44889" y1="22667" x2="44889" y2="22667"/>
                          <a14:foregroundMark x1="51111" y1="17333" x2="50667" y2="16444"/>
                          <a14:foregroundMark x1="53778" y1="16000" x2="53778" y2="16000"/>
                          <a14:foregroundMark x1="26667" y1="51111" x2="26667" y2="51111"/>
                          <a14:foregroundMark x1="22667" y1="52444" x2="22667" y2="52444"/>
                          <a14:foregroundMark x1="16000" y1="29333" x2="16000" y2="29333"/>
                          <a14:foregroundMark x1="14222" y1="29333" x2="14222" y2="29333"/>
                          <a14:foregroundMark x1="17778" y1="33333" x2="17778" y2="33333"/>
                          <a14:foregroundMark x1="18667" y1="33333" x2="18667" y2="33333"/>
                          <a14:foregroundMark x1="24444" y1="36444" x2="24444" y2="36444"/>
                          <a14:foregroundMark x1="44444" y1="60889" x2="44444" y2="60889"/>
                          <a14:foregroundMark x1="44444" y1="65333" x2="44444" y2="65333"/>
                          <a14:foregroundMark x1="48000" y1="69778" x2="48000" y2="69778"/>
                          <a14:foregroundMark x1="48000" y1="69778" x2="48000" y2="69778"/>
                          <a14:foregroundMark x1="48889" y1="70222" x2="48889" y2="70222"/>
                          <a14:foregroundMark x1="50667" y1="75111" x2="50667" y2="75111"/>
                          <a14:foregroundMark x1="50667" y1="75111" x2="50667" y2="75111"/>
                          <a14:foregroundMark x1="52889" y1="67111" x2="52889" y2="67111"/>
                          <a14:foregroundMark x1="52889" y1="67111" x2="52889" y2="67111"/>
                          <a14:foregroundMark x1="56000" y1="63111" x2="56000" y2="63111"/>
                          <a14:foregroundMark x1="56000" y1="62222" x2="56000" y2="62222"/>
                          <a14:foregroundMark x1="56000" y1="62222" x2="56000" y2="62222"/>
                          <a14:foregroundMark x1="62222" y1="60000" x2="62222" y2="60000"/>
                          <a14:foregroundMark x1="62222" y1="60000" x2="62222" y2="60000"/>
                          <a14:foregroundMark x1="61333" y1="72889" x2="61333" y2="72889"/>
                          <a14:foregroundMark x1="61333" y1="72889" x2="61333" y2="72889"/>
                          <a14:foregroundMark x1="63111" y1="76000" x2="63111" y2="76000"/>
                          <a14:foregroundMark x1="63111" y1="76000" x2="63111" y2="76000"/>
                          <a14:foregroundMark x1="63111" y1="76000" x2="63111" y2="76000"/>
                          <a14:foregroundMark x1="53778" y1="82667" x2="53778" y2="82667"/>
                          <a14:foregroundMark x1="53778" y1="82222" x2="53778" y2="82222"/>
                          <a14:foregroundMark x1="55556" y1="79556" x2="55556" y2="79556"/>
                          <a14:foregroundMark x1="55556" y1="79556" x2="55556" y2="79556"/>
                          <a14:foregroundMark x1="55556" y1="79556" x2="55556" y2="79556"/>
                          <a14:foregroundMark x1="50222" y1="82667" x2="50222" y2="82667"/>
                          <a14:foregroundMark x1="50222" y1="82667" x2="50222" y2="82667"/>
                          <a14:foregroundMark x1="46222" y1="79556" x2="46222" y2="79556"/>
                          <a14:foregroundMark x1="44000" y1="79111" x2="44000" y2="79111"/>
                          <a14:foregroundMark x1="44000" y1="79111" x2="44000" y2="79111"/>
                          <a14:foregroundMark x1="44000" y1="79111" x2="44000" y2="79111"/>
                          <a14:foregroundMark x1="36444" y1="79556" x2="36444" y2="79556"/>
                          <a14:foregroundMark x1="36444" y1="79556" x2="36444" y2="79556"/>
                          <a14:foregroundMark x1="36444" y1="76000" x2="36444" y2="76000"/>
                          <a14:foregroundMark x1="36444" y1="76000" x2="36444" y2="76000"/>
                          <a14:foregroundMark x1="25333" y1="56000" x2="25333" y2="56000"/>
                          <a14:foregroundMark x1="25333" y1="56000" x2="25333" y2="56000"/>
                          <a14:foregroundMark x1="26667" y1="54667" x2="26667" y2="54667"/>
                          <a14:foregroundMark x1="26667" y1="54667" x2="26667" y2="54667"/>
                          <a14:foregroundMark x1="26667" y1="54667" x2="26667" y2="54667"/>
                          <a14:foregroundMark x1="26667" y1="54222" x2="26667" y2="54222"/>
                          <a14:foregroundMark x1="25333" y1="52889" x2="25333" y2="52889"/>
                          <a14:foregroundMark x1="24000" y1="52444" x2="20444" y2="51111"/>
                          <a14:foregroundMark x1="16000" y1="48889" x2="16000" y2="48889"/>
                          <a14:foregroundMark x1="14667" y1="47556" x2="14667" y2="47556"/>
                          <a14:foregroundMark x1="14222" y1="46222" x2="14222" y2="46222"/>
                          <a14:foregroundMark x1="12444" y1="44444" x2="17333" y2="52444"/>
                          <a14:foregroundMark x1="36000" y1="51111" x2="36000" y2="51111"/>
                          <a14:foregroundMark x1="36444" y1="51111" x2="36444" y2="51111"/>
                          <a14:foregroundMark x1="35111" y1="51111" x2="48889" y2="53778"/>
                          <a14:foregroundMark x1="56000" y1="54222" x2="76000" y2="49778"/>
                          <a14:foregroundMark x1="69778" y1="60000" x2="85333" y2="48000"/>
                          <a14:foregroundMark x1="36444" y1="12889" x2="53778" y2="13333"/>
                          <a14:foregroundMark x1="29778" y1="20444" x2="53333" y2="32000"/>
                          <a14:foregroundMark x1="53333" y1="32000" x2="55556" y2="32444"/>
                          <a14:foregroundMark x1="69333" y1="29333" x2="53778" y2="8444"/>
                          <a14:foregroundMark x1="53778" y1="8444" x2="53778" y2="8444"/>
                          <a14:foregroundMark x1="68444" y1="14667" x2="80889" y2="28889"/>
                          <a14:foregroundMark x1="17778" y1="76000" x2="28889" y2="86222"/>
                          <a14:foregroundMark x1="47111" y1="90667" x2="59111" y2="88444"/>
                          <a14:foregroundMark x1="80444" y1="74222" x2="69778" y2="84444"/>
                          <a14:backgroundMark x1="6222" y1="10222" x2="6222" y2="10222"/>
                          <a14:backgroundMark x1="9778" y1="11111" x2="9778" y2="11111"/>
                        </a14:backgroundRemoval>
                      </a14:imgEffect>
                    </a14:imgLayer>
                  </a14:imgProps>
                </a:ext>
                <a:ext uri="{28A0092B-C50C-407E-A947-70E740481C1C}">
                  <a14:useLocalDpi xmlns:a14="http://schemas.microsoft.com/office/drawing/2010/main" val="0"/>
                </a:ext>
              </a:extLst>
            </a:blip>
            <a:stretch>
              <a:fillRect/>
            </a:stretch>
          </p:blipFill>
          <p:spPr>
            <a:xfrm>
              <a:off x="9771085" y="2922616"/>
              <a:ext cx="1477066" cy="1477066"/>
            </a:xfrm>
            <a:prstGeom prst="rect">
              <a:avLst/>
            </a:prstGeom>
          </p:spPr>
        </p:pic>
      </p:grpSp>
    </p:spTree>
    <p:extLst>
      <p:ext uri="{BB962C8B-B14F-4D97-AF65-F5344CB8AC3E}">
        <p14:creationId xmlns:p14="http://schemas.microsoft.com/office/powerpoint/2010/main" val="1529890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rot="16200000">
            <a:off x="-475255" y="2306045"/>
            <a:ext cx="8452123" cy="7585986"/>
          </a:xfrm>
          <a:custGeom>
            <a:avLst/>
            <a:gdLst/>
            <a:ahLst/>
            <a:cxnLst/>
            <a:rect l="l" t="t" r="r" b="b"/>
            <a:pathLst>
              <a:path w="8452123" h="7585986">
                <a:moveTo>
                  <a:pt x="0" y="0"/>
                </a:moveTo>
                <a:lnTo>
                  <a:pt x="8452123" y="0"/>
                </a:lnTo>
                <a:lnTo>
                  <a:pt x="8452123" y="7585986"/>
                </a:lnTo>
                <a:lnTo>
                  <a:pt x="0" y="7585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1308280" y="-63503"/>
            <a:ext cx="7043223" cy="5455977"/>
          </a:xfrm>
          <a:custGeom>
            <a:avLst/>
            <a:gdLst/>
            <a:ahLst/>
            <a:cxnLst/>
            <a:rect l="l" t="t" r="r" b="b"/>
            <a:pathLst>
              <a:path w="7043223" h="5455977">
                <a:moveTo>
                  <a:pt x="0" y="0"/>
                </a:moveTo>
                <a:lnTo>
                  <a:pt x="7043223" y="0"/>
                </a:lnTo>
                <a:lnTo>
                  <a:pt x="7043223" y="5455977"/>
                </a:lnTo>
                <a:lnTo>
                  <a:pt x="0" y="5455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1139146" y="2569731"/>
            <a:ext cx="10181834" cy="4360168"/>
          </a:xfrm>
          <a:prstGeom prst="rect">
            <a:avLst/>
          </a:prstGeom>
        </p:spPr>
        <p:txBody>
          <a:bodyPr lIns="0" tIns="0" rIns="0" bIns="0" rtlCol="0" anchor="t">
            <a:spAutoFit/>
          </a:bodyPr>
          <a:lstStyle/>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Cuando un usuario </a:t>
            </a:r>
            <a:r>
              <a:rPr kumimoji="0" lang="es-MX" sz="2850" b="0" i="0" u="none" strike="noStrike" kern="1200" cap="none" spc="39" normalizeH="0" baseline="0" noProof="0">
                <a:ln>
                  <a:noFill/>
                </a:ln>
                <a:solidFill>
                  <a:srgbClr val="1F497D">
                    <a:lumMod val="60000"/>
                    <a:lumOff val="40000"/>
                  </a:srgbClr>
                </a:solidFill>
                <a:effectLst/>
                <a:uLnTx/>
                <a:uFillTx/>
                <a:latin typeface="IBM Plex Sans Condensed"/>
                <a:ea typeface="+mn-ea"/>
                <a:cs typeface="+mn-cs"/>
              </a:rPr>
              <a:t>actualiza su perfil </a:t>
            </a: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o realiza cambios, la aplicación se asegura de </a:t>
            </a:r>
            <a:r>
              <a:rPr kumimoji="0" lang="es-MX" sz="2850" b="0" i="0" u="none" strike="noStrike" kern="1200" cap="none" spc="39" normalizeH="0" baseline="0" noProof="0">
                <a:ln>
                  <a:noFill/>
                </a:ln>
                <a:solidFill>
                  <a:srgbClr val="F79646">
                    <a:lumMod val="60000"/>
                    <a:lumOff val="40000"/>
                  </a:srgbClr>
                </a:solidFill>
                <a:effectLst/>
                <a:uLnTx/>
                <a:uFillTx/>
                <a:latin typeface="IBM Plex Sans Condensed"/>
                <a:ea typeface="+mn-ea"/>
                <a:cs typeface="+mn-cs"/>
              </a:rPr>
              <a:t>eliminar los datos antiguos </a:t>
            </a: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de </a:t>
            </a:r>
            <a:r>
              <a:rPr kumimoji="0" lang="es-MX" sz="2850" b="0" i="0" u="none" strike="noStrike" kern="1200" cap="none" spc="39" normalizeH="0" baseline="0" noProof="0" err="1">
                <a:ln>
                  <a:noFill/>
                </a:ln>
                <a:solidFill>
                  <a:srgbClr val="FFFFFF"/>
                </a:solidFill>
                <a:effectLst/>
                <a:uLnTx/>
                <a:uFillTx/>
                <a:latin typeface="IBM Plex Sans Condensed"/>
                <a:ea typeface="+mn-ea"/>
                <a:cs typeface="+mn-cs"/>
              </a:rPr>
              <a:t>Memcached</a:t>
            </a: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 y actualizarlos en la base de datos principal.</a:t>
            </a:r>
          </a:p>
          <a:p>
            <a:pPr marL="0" marR="0" lvl="0" indent="0" algn="ctr" defTabSz="914400" rtl="0" eaLnBrk="1" fontAlgn="auto" latinLnBrk="0" hangingPunct="1">
              <a:lnSpc>
                <a:spcPts val="3408"/>
              </a:lnSpc>
              <a:spcBef>
                <a:spcPts val="0"/>
              </a:spcBef>
              <a:spcAft>
                <a:spcPts val="0"/>
              </a:spcAft>
              <a:buClrTx/>
              <a:buSzTx/>
              <a:buFontTx/>
              <a:buNone/>
              <a:tabLst/>
              <a:defRPr/>
            </a:pPr>
            <a:endParaRPr kumimoji="0" lang="es-MX" sz="2850" b="0" i="0" u="none" strike="noStrike" kern="1200" cap="none" spc="39" normalizeH="0" baseline="0" noProof="0">
              <a:ln>
                <a:noFill/>
              </a:ln>
              <a:solidFill>
                <a:srgbClr val="FFFFFF"/>
              </a:solidFill>
              <a:effectLst/>
              <a:uLnTx/>
              <a:uFillTx/>
              <a:latin typeface="IBM Plex Sans Condensed"/>
              <a:ea typeface="+mn-ea"/>
              <a:cs typeface="+mn-cs"/>
            </a:endParaRPr>
          </a:p>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Esto garantiza que los datos en </a:t>
            </a:r>
            <a:r>
              <a:rPr kumimoji="0" lang="es-MX" sz="2850" b="0" i="0" u="none" strike="noStrike" kern="1200" cap="none" spc="39" normalizeH="0" baseline="0" noProof="0" err="1">
                <a:ln>
                  <a:noFill/>
                </a:ln>
                <a:solidFill>
                  <a:srgbClr val="FFFFFF"/>
                </a:solidFill>
                <a:effectLst/>
                <a:uLnTx/>
                <a:uFillTx/>
                <a:latin typeface="IBM Plex Sans Condensed"/>
                <a:ea typeface="+mn-ea"/>
                <a:cs typeface="+mn-cs"/>
              </a:rPr>
              <a:t>Memcached</a:t>
            </a: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 estén siempre </a:t>
            </a:r>
            <a:r>
              <a:rPr kumimoji="0" lang="es-MX" sz="2850" b="0" i="0" u="none" strike="noStrike" kern="1200" cap="none" spc="39" normalizeH="0" baseline="0" noProof="0">
                <a:ln>
                  <a:noFill/>
                </a:ln>
                <a:solidFill>
                  <a:srgbClr val="9BBB59">
                    <a:lumMod val="75000"/>
                  </a:srgbClr>
                </a:solidFill>
                <a:effectLst/>
                <a:uLnTx/>
                <a:uFillTx/>
                <a:latin typeface="IBM Plex Sans Condensed"/>
                <a:ea typeface="+mn-ea"/>
                <a:cs typeface="+mn-cs"/>
              </a:rPr>
              <a:t>sincronizados</a:t>
            </a: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 con la base de datos principal.</a:t>
            </a:r>
          </a:p>
          <a:p>
            <a:pPr marL="0" marR="0" lvl="0" indent="0" algn="ctr" defTabSz="914400" rtl="0" eaLnBrk="1" fontAlgn="auto" latinLnBrk="0" hangingPunct="1">
              <a:lnSpc>
                <a:spcPts val="3408"/>
              </a:lnSpc>
              <a:spcBef>
                <a:spcPts val="0"/>
              </a:spcBef>
              <a:spcAft>
                <a:spcPts val="0"/>
              </a:spcAft>
              <a:buClrTx/>
              <a:buSzTx/>
              <a:buFontTx/>
              <a:buNone/>
              <a:tabLst/>
              <a:defRPr/>
            </a:pPr>
            <a:endParaRPr kumimoji="0" lang="es-MX" sz="2850" b="0" i="0" u="none" strike="noStrike" kern="1200" cap="none" spc="39" normalizeH="0" baseline="0" noProof="0">
              <a:ln>
                <a:noFill/>
              </a:ln>
              <a:solidFill>
                <a:srgbClr val="FFFFFF"/>
              </a:solidFill>
              <a:effectLst/>
              <a:uLnTx/>
              <a:uFillTx/>
              <a:latin typeface="IBM Plex Sans Condensed"/>
              <a:ea typeface="+mn-ea"/>
              <a:cs typeface="+mn-cs"/>
            </a:endParaRPr>
          </a:p>
          <a:p>
            <a:pPr marL="0" marR="0" lvl="0" indent="0" algn="ctr" defTabSz="914400" rtl="0" eaLnBrk="1" fontAlgn="auto" latinLnBrk="0" hangingPunct="1">
              <a:lnSpc>
                <a:spcPts val="3408"/>
              </a:lnSpc>
              <a:spcBef>
                <a:spcPts val="0"/>
              </a:spcBef>
              <a:spcAft>
                <a:spcPts val="0"/>
              </a:spcAft>
              <a:buClrTx/>
              <a:buSzTx/>
              <a:buFontTx/>
              <a:buNone/>
              <a:tabLst/>
              <a:defRPr/>
            </a:pP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Esto suele realizarse como una Restricción No Estructurada, donde cada </a:t>
            </a:r>
            <a:r>
              <a:rPr kumimoji="0" lang="es-MX" sz="2850" b="0" i="0" u="none" strike="noStrike" kern="1200" cap="none" spc="39" normalizeH="0" baseline="0" noProof="0" err="1">
                <a:ln>
                  <a:noFill/>
                </a:ln>
                <a:solidFill>
                  <a:srgbClr val="FFFFFF"/>
                </a:solidFill>
                <a:effectLst/>
                <a:uLnTx/>
                <a:uFillTx/>
                <a:latin typeface="IBM Plex Sans Condensed"/>
                <a:ea typeface="+mn-ea"/>
                <a:cs typeface="+mn-cs"/>
              </a:rPr>
              <a:t>Update</a:t>
            </a: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 ejecute una función que se </a:t>
            </a:r>
            <a:r>
              <a:rPr kumimoji="0" lang="es-MX" sz="2850" b="0" i="0" u="none" strike="noStrike" kern="1200" cap="none" spc="39" normalizeH="0" baseline="0" noProof="0" err="1">
                <a:ln>
                  <a:noFill/>
                </a:ln>
                <a:solidFill>
                  <a:srgbClr val="FFFFFF"/>
                </a:solidFill>
                <a:effectLst/>
                <a:uLnTx/>
                <a:uFillTx/>
                <a:latin typeface="IBM Plex Sans Condensed"/>
                <a:ea typeface="+mn-ea"/>
                <a:cs typeface="+mn-cs"/>
              </a:rPr>
              <a:t>encarge</a:t>
            </a: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 de realizar el ‘</a:t>
            </a:r>
            <a:r>
              <a:rPr kumimoji="0" lang="es-MX" sz="2850" b="0" i="0" u="none" strike="noStrike" kern="1200" cap="none" spc="39" normalizeH="0" baseline="0" noProof="0" err="1">
                <a:ln>
                  <a:noFill/>
                </a:ln>
                <a:solidFill>
                  <a:srgbClr val="FFFFFF"/>
                </a:solidFill>
                <a:effectLst/>
                <a:uLnTx/>
                <a:uFillTx/>
                <a:latin typeface="IBM Plex Sans Condensed"/>
                <a:ea typeface="+mn-ea"/>
                <a:cs typeface="+mn-cs"/>
              </a:rPr>
              <a:t>delete</a:t>
            </a:r>
            <a:r>
              <a:rPr kumimoji="0" lang="es-MX" sz="2850" b="0" i="0" u="none" strike="noStrike" kern="1200" cap="none" spc="39" normalizeH="0" baseline="0" noProof="0">
                <a:ln>
                  <a:noFill/>
                </a:ln>
                <a:solidFill>
                  <a:srgbClr val="FFFFFF"/>
                </a:solidFill>
                <a:effectLst/>
                <a:uLnTx/>
                <a:uFillTx/>
                <a:latin typeface="IBM Plex Sans Condensed"/>
                <a:ea typeface="+mn-ea"/>
                <a:cs typeface="+mn-cs"/>
              </a:rPr>
              <a:t>’ en memoria del ‘Id’ involucrado.</a:t>
            </a:r>
            <a:endParaRPr kumimoji="0" lang="es-UY" sz="2850" b="0" i="0" u="none" strike="noStrike" kern="1200" cap="none" spc="39" normalizeH="0" baseline="0" noProof="0">
              <a:ln>
                <a:noFill/>
              </a:ln>
              <a:solidFill>
                <a:srgbClr val="FFFFFF"/>
              </a:solidFill>
              <a:effectLst/>
              <a:uLnTx/>
              <a:uFillTx/>
              <a:latin typeface="IBM Plex Sans Condensed"/>
              <a:ea typeface="+mn-ea"/>
              <a:cs typeface="+mn-cs"/>
            </a:endParaRPr>
          </a:p>
        </p:txBody>
      </p:sp>
      <p:sp>
        <p:nvSpPr>
          <p:cNvPr id="8" name="Freeform 4">
            <a:extLst>
              <a:ext uri="{FF2B5EF4-FFF2-40B4-BE49-F238E27FC236}">
                <a16:creationId xmlns:a16="http://schemas.microsoft.com/office/drawing/2014/main" id="{D2DC2CD1-CEFB-4260-B922-92B4FBAEB390}"/>
              </a:ext>
            </a:extLst>
          </p:cNvPr>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6">
            <a:extLst>
              <a:ext uri="{FF2B5EF4-FFF2-40B4-BE49-F238E27FC236}">
                <a16:creationId xmlns:a16="http://schemas.microsoft.com/office/drawing/2014/main" id="{CEE70E6E-0FB8-4CDC-8A23-B2C5B273A098}"/>
              </a:ext>
            </a:extLst>
          </p:cNvPr>
          <p:cNvSpPr txBox="1"/>
          <p:nvPr/>
        </p:nvSpPr>
        <p:spPr>
          <a:xfrm>
            <a:off x="4953000" y="465569"/>
            <a:ext cx="8839200" cy="1058431"/>
          </a:xfrm>
          <a:prstGeom prst="rect">
            <a:avLst/>
          </a:prstGeom>
        </p:spPr>
        <p:txBody>
          <a:bodyPr wrap="square" lIns="0" tIns="0" rIns="0" bIns="0" rtlCol="0" anchor="t">
            <a:spAutoFit/>
          </a:bodyPr>
          <a:lstStyle/>
          <a:p>
            <a:pPr marL="0" marR="0" lvl="0" indent="0" algn="l" defTabSz="914400" rtl="0" eaLnBrk="1" fontAlgn="auto" latinLnBrk="0" hangingPunct="1">
              <a:lnSpc>
                <a:spcPts val="8610"/>
              </a:lnSpc>
              <a:spcBef>
                <a:spcPts val="0"/>
              </a:spcBef>
              <a:spcAft>
                <a:spcPts val="0"/>
              </a:spcAft>
              <a:buClrTx/>
              <a:buSzTx/>
              <a:buFontTx/>
              <a:buNone/>
              <a:tabLst/>
              <a:defRPr/>
            </a:pPr>
            <a:r>
              <a:rPr kumimoji="0" lang="es-419" sz="6150" b="0" i="0" u="none" strike="noStrike" kern="1200" cap="none" spc="0" normalizeH="0" baseline="0" noProof="0">
                <a:ln>
                  <a:noFill/>
                </a:ln>
                <a:solidFill>
                  <a:srgbClr val="FFFFFF"/>
                </a:solidFill>
                <a:effectLst/>
                <a:uLnTx/>
                <a:uFillTx/>
                <a:latin typeface="DM Serif Display"/>
                <a:ea typeface="+mn-ea"/>
                <a:cs typeface="+mn-cs"/>
              </a:rPr>
              <a:t>Actualización </a:t>
            </a:r>
          </a:p>
        </p:txBody>
      </p:sp>
      <p:pic>
        <p:nvPicPr>
          <p:cNvPr id="6" name="Imagen 5">
            <a:extLst>
              <a:ext uri="{FF2B5EF4-FFF2-40B4-BE49-F238E27FC236}">
                <a16:creationId xmlns:a16="http://schemas.microsoft.com/office/drawing/2014/main" id="{54495DDE-38E3-499A-8C83-4E6274D31D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708388">
            <a:off x="12195854" y="4561213"/>
            <a:ext cx="4914900" cy="3733800"/>
          </a:xfrm>
          <a:prstGeom prst="rect">
            <a:avLst/>
          </a:prstGeom>
        </p:spPr>
      </p:pic>
    </p:spTree>
    <p:extLst>
      <p:ext uri="{BB962C8B-B14F-4D97-AF65-F5344CB8AC3E}">
        <p14:creationId xmlns:p14="http://schemas.microsoft.com/office/powerpoint/2010/main" val="2746753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63503"/>
            <a:ext cx="8452123" cy="7585986"/>
          </a:xfrm>
          <a:custGeom>
            <a:avLst/>
            <a:gdLst/>
            <a:ahLst/>
            <a:cxnLst/>
            <a:rect l="l" t="t" r="r" b="b"/>
            <a:pathLst>
              <a:path w="8452123" h="7585986">
                <a:moveTo>
                  <a:pt x="0" y="0"/>
                </a:moveTo>
                <a:lnTo>
                  <a:pt x="8452123" y="0"/>
                </a:lnTo>
                <a:lnTo>
                  <a:pt x="8452123" y="7585986"/>
                </a:lnTo>
                <a:lnTo>
                  <a:pt x="0" y="7585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11308280" y="-63503"/>
            <a:ext cx="7043223" cy="5455977"/>
          </a:xfrm>
          <a:custGeom>
            <a:avLst/>
            <a:gdLst/>
            <a:ahLst/>
            <a:cxnLst/>
            <a:rect l="l" t="t" r="r" b="b"/>
            <a:pathLst>
              <a:path w="7043223" h="5455977">
                <a:moveTo>
                  <a:pt x="0" y="0"/>
                </a:moveTo>
                <a:lnTo>
                  <a:pt x="7043223" y="0"/>
                </a:lnTo>
                <a:lnTo>
                  <a:pt x="7043223" y="5455977"/>
                </a:lnTo>
                <a:lnTo>
                  <a:pt x="0" y="5455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sp>
        <p:nvSpPr>
          <p:cNvPr id="4" name="Freeform 4"/>
          <p:cNvSpPr/>
          <p:nvPr/>
        </p:nvSpPr>
        <p:spPr>
          <a:xfrm>
            <a:off x="7219950" y="2174322"/>
            <a:ext cx="3848100" cy="101603"/>
          </a:xfrm>
          <a:custGeom>
            <a:avLst/>
            <a:gdLst/>
            <a:ahLst/>
            <a:cxnLst/>
            <a:rect l="l" t="t" r="r" b="b"/>
            <a:pathLst>
              <a:path w="3848100" h="101603">
                <a:moveTo>
                  <a:pt x="0" y="0"/>
                </a:moveTo>
                <a:lnTo>
                  <a:pt x="3848100" y="0"/>
                </a:lnTo>
                <a:lnTo>
                  <a:pt x="3848100" y="101603"/>
                </a:lnTo>
                <a:lnTo>
                  <a:pt x="0" y="101603"/>
                </a:lnTo>
                <a:lnTo>
                  <a:pt x="0" y="0"/>
                </a:lnTo>
                <a:close/>
              </a:path>
            </a:pathLst>
          </a:custGeom>
          <a:blipFill>
            <a:blip r:embed="rId6"/>
            <a:stretch>
              <a:fillRect/>
            </a:stretch>
          </a:blipFill>
        </p:spPr>
        <p:txBody>
          <a:bodyPr/>
          <a:lstStyle/>
          <a:p>
            <a:endParaRPr lang="es-419" dirty="0"/>
          </a:p>
        </p:txBody>
      </p:sp>
      <p:sp>
        <p:nvSpPr>
          <p:cNvPr id="7" name="Rectángulo: esquinas redondeadas 6">
            <a:extLst>
              <a:ext uri="{FF2B5EF4-FFF2-40B4-BE49-F238E27FC236}">
                <a16:creationId xmlns:a16="http://schemas.microsoft.com/office/drawing/2014/main" id="{4F476F0B-DAAF-495D-9F93-76A36B36D730}"/>
              </a:ext>
            </a:extLst>
          </p:cNvPr>
          <p:cNvSpPr/>
          <p:nvPr/>
        </p:nvSpPr>
        <p:spPr>
          <a:xfrm>
            <a:off x="1603513" y="2968487"/>
            <a:ext cx="15876104" cy="6639339"/>
          </a:xfrm>
          <a:prstGeom prst="roundRect">
            <a:avLst>
              <a:gd name="adj" fmla="val 7286"/>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419"/>
          </a:p>
        </p:txBody>
      </p:sp>
      <p:sp>
        <p:nvSpPr>
          <p:cNvPr id="5" name="TextBox 5"/>
          <p:cNvSpPr txBox="1"/>
          <p:nvPr/>
        </p:nvSpPr>
        <p:spPr>
          <a:xfrm>
            <a:off x="1842051" y="3130447"/>
            <a:ext cx="15319513" cy="5993949"/>
          </a:xfrm>
          <a:prstGeom prst="rect">
            <a:avLst/>
          </a:prstGeom>
        </p:spPr>
        <p:txBody>
          <a:bodyPr wrap="square" lIns="0" tIns="0" rIns="0" bIns="0" rtlCol="0" anchor="t">
            <a:spAutoFit/>
          </a:bodyPr>
          <a:lstStyle/>
          <a:p>
            <a:pPr algn="ctr"/>
            <a:r>
              <a:rPr lang="es-UY" sz="2850" spc="39" dirty="0">
                <a:solidFill>
                  <a:srgbClr val="FFFFFF"/>
                </a:solidFill>
                <a:latin typeface="IBM Plex Sans Condensed"/>
              </a:rPr>
              <a:t>En esta presentación, hemos explorado los </a:t>
            </a:r>
            <a:r>
              <a:rPr lang="es-UY" sz="2850" spc="39" dirty="0" err="1">
                <a:solidFill>
                  <a:srgbClr val="FFFFFF"/>
                </a:solidFill>
                <a:latin typeface="IBM Plex Sans Condensed"/>
              </a:rPr>
              <a:t>beneﬁcios</a:t>
            </a:r>
            <a:r>
              <a:rPr lang="es-UY" sz="2850" spc="39" dirty="0">
                <a:solidFill>
                  <a:srgbClr val="FFFFFF"/>
                </a:solidFill>
                <a:latin typeface="IBM Plex Sans Condensed"/>
              </a:rPr>
              <a:t> y casos de uso de </a:t>
            </a:r>
            <a:r>
              <a:rPr lang="es-UY" sz="2850" spc="39" dirty="0" err="1">
                <a:solidFill>
                  <a:srgbClr val="FFFFFF"/>
                </a:solidFill>
                <a:latin typeface="IBM Plex Sans Condensed"/>
              </a:rPr>
              <a:t>Memcached</a:t>
            </a:r>
            <a:r>
              <a:rPr lang="es-UY" sz="2850" spc="39" dirty="0">
                <a:solidFill>
                  <a:srgbClr val="FFFFFF"/>
                </a:solidFill>
                <a:latin typeface="IBM Plex Sans Condensed"/>
              </a:rPr>
              <a:t>, así como las mejores prácticas y</a:t>
            </a:r>
          </a:p>
          <a:p>
            <a:pPr algn="ctr"/>
            <a:r>
              <a:rPr lang="es-UY" sz="2850" spc="39" dirty="0">
                <a:solidFill>
                  <a:srgbClr val="FFFFFF"/>
                </a:solidFill>
                <a:latin typeface="IBM Plex Sans Condensed"/>
              </a:rPr>
              <a:t>consideraciones de seguridad. </a:t>
            </a:r>
          </a:p>
          <a:p>
            <a:pPr algn="ctr"/>
            <a:endParaRPr lang="es-UY" sz="2850" spc="39" dirty="0">
              <a:solidFill>
                <a:srgbClr val="FFFFFF"/>
              </a:solidFill>
              <a:latin typeface="IBM Plex Sans Condensed"/>
            </a:endParaRPr>
          </a:p>
          <a:p>
            <a:pPr algn="ctr"/>
            <a:r>
              <a:rPr lang="es-UY" sz="2850" spc="39" dirty="0" err="1">
                <a:solidFill>
                  <a:srgbClr val="FFFFFF"/>
                </a:solidFill>
                <a:latin typeface="IBM Plex Sans Condensed"/>
              </a:rPr>
              <a:t>Memcached</a:t>
            </a:r>
            <a:r>
              <a:rPr lang="es-UY" sz="2850" spc="39" dirty="0">
                <a:solidFill>
                  <a:srgbClr val="FFFFFF"/>
                </a:solidFill>
                <a:latin typeface="IBM Plex Sans Condensed"/>
              </a:rPr>
              <a:t> es una </a:t>
            </a:r>
            <a:r>
              <a:rPr lang="es-UY" sz="2850" spc="39" dirty="0">
                <a:solidFill>
                  <a:srgbClr val="FFFF00"/>
                </a:solidFill>
                <a:latin typeface="IBM Plex Sans Condensed"/>
              </a:rPr>
              <a:t>herramienta </a:t>
            </a:r>
            <a:r>
              <a:rPr lang="es-UY" sz="2900" spc="41" dirty="0">
                <a:solidFill>
                  <a:srgbClr val="FFFF00"/>
                </a:solidFill>
                <a:latin typeface="IBM Plex Sans Condensed"/>
              </a:rPr>
              <a:t>poderosa </a:t>
            </a:r>
            <a:r>
              <a:rPr lang="es-UY" sz="2900" spc="41" dirty="0">
                <a:solidFill>
                  <a:srgbClr val="FFFFFF"/>
                </a:solidFill>
                <a:latin typeface="IBM Plex Sans Condensed"/>
              </a:rPr>
              <a:t>para</a:t>
            </a:r>
          </a:p>
          <a:p>
            <a:pPr algn="ctr"/>
            <a:r>
              <a:rPr lang="es-UY" sz="4000" spc="41" dirty="0">
                <a:solidFill>
                  <a:srgbClr val="00B0F0"/>
                </a:solidFill>
                <a:latin typeface="IBM Plex Sans Condensed Italics"/>
              </a:rPr>
              <a:t>optimizar el rendimiento</a:t>
            </a:r>
            <a:r>
              <a:rPr lang="es-UY" sz="4000" spc="41" dirty="0">
                <a:solidFill>
                  <a:srgbClr val="00B0F0"/>
                </a:solidFill>
                <a:latin typeface="IBM Plex Sans Condensed"/>
              </a:rPr>
              <a:t> y </a:t>
            </a:r>
            <a:r>
              <a:rPr lang="es-UY" sz="4000" spc="41" dirty="0">
                <a:solidFill>
                  <a:srgbClr val="00B0F0"/>
                </a:solidFill>
                <a:latin typeface="IBM Plex Sans Condensed Italics"/>
              </a:rPr>
              <a:t>potenciar la </a:t>
            </a:r>
            <a:r>
              <a:rPr lang="es-UY" sz="4000" spc="41" dirty="0" err="1">
                <a:solidFill>
                  <a:srgbClr val="00B0F0"/>
                </a:solidFill>
                <a:latin typeface="IBM Plex Sans Condensed Italics"/>
              </a:rPr>
              <a:t>eﬁciencia</a:t>
            </a:r>
            <a:endParaRPr lang="es-UY" sz="4000" spc="41" dirty="0">
              <a:solidFill>
                <a:srgbClr val="00B0F0"/>
              </a:solidFill>
              <a:latin typeface="IBM Plex Sans Condensed Italics"/>
            </a:endParaRPr>
          </a:p>
          <a:p>
            <a:pPr algn="ctr"/>
            <a:r>
              <a:rPr lang="es-UY" sz="2900" spc="41" dirty="0">
                <a:solidFill>
                  <a:srgbClr val="FFFFFF"/>
                </a:solidFill>
                <a:latin typeface="IBM Plex Sans Condensed"/>
              </a:rPr>
              <a:t>de </a:t>
            </a:r>
            <a:r>
              <a:rPr lang="es-UY" sz="2850" spc="39" dirty="0">
                <a:solidFill>
                  <a:srgbClr val="FFFFFF"/>
                </a:solidFill>
                <a:latin typeface="IBM Plex Sans Condensed"/>
              </a:rPr>
              <a:t>tu aplicación. </a:t>
            </a:r>
          </a:p>
          <a:p>
            <a:pPr algn="ctr"/>
            <a:endParaRPr lang="es-UY" sz="2850" spc="39" dirty="0">
              <a:solidFill>
                <a:srgbClr val="FFFFFF"/>
              </a:solidFill>
              <a:latin typeface="IBM Plex Sans Condensed"/>
            </a:endParaRPr>
          </a:p>
          <a:p>
            <a:pPr algn="ctr"/>
            <a:r>
              <a:rPr lang="es-UY" sz="2850" spc="39" dirty="0">
                <a:solidFill>
                  <a:srgbClr val="FFFFFF"/>
                </a:solidFill>
                <a:latin typeface="IBM Plex Sans Condensed"/>
              </a:rPr>
              <a:t>Al implementar </a:t>
            </a:r>
            <a:r>
              <a:rPr lang="es-UY" sz="2850" spc="39" dirty="0" err="1">
                <a:solidFill>
                  <a:srgbClr val="FFFFFF"/>
                </a:solidFill>
                <a:latin typeface="IBM Plex Sans Condensed"/>
              </a:rPr>
              <a:t>Memcached</a:t>
            </a:r>
            <a:r>
              <a:rPr lang="es-UY" sz="2850" spc="39" dirty="0">
                <a:solidFill>
                  <a:srgbClr val="FFFFFF"/>
                </a:solidFill>
                <a:latin typeface="IBM Plex Sans Condensed"/>
              </a:rPr>
              <a:t> de manera adecuada, puedes </a:t>
            </a:r>
            <a:r>
              <a:rPr lang="es-UY" sz="4400" spc="39" dirty="0">
                <a:solidFill>
                  <a:srgbClr val="FFC000"/>
                </a:solidFill>
                <a:latin typeface="IBM Plex Sans Condensed"/>
              </a:rPr>
              <a:t>reducir la carga en la base de datos</a:t>
            </a:r>
            <a:r>
              <a:rPr lang="es-UY" sz="2850" spc="39" dirty="0">
                <a:solidFill>
                  <a:srgbClr val="FFFFFF"/>
                </a:solidFill>
                <a:latin typeface="IBM Plex Sans Condensed"/>
              </a:rPr>
              <a:t>, </a:t>
            </a:r>
            <a:r>
              <a:rPr lang="es-UY" sz="4400" spc="39" dirty="0">
                <a:solidFill>
                  <a:srgbClr val="00B050"/>
                </a:solidFill>
                <a:latin typeface="IBM Plex Sans Condensed"/>
              </a:rPr>
              <a:t>acelerar las consultas </a:t>
            </a:r>
            <a:r>
              <a:rPr lang="es-UY" sz="2850" spc="39" dirty="0">
                <a:solidFill>
                  <a:srgbClr val="FFFFFF"/>
                </a:solidFill>
                <a:latin typeface="IBM Plex Sans Condensed"/>
              </a:rPr>
              <a:t>y </a:t>
            </a:r>
            <a:r>
              <a:rPr lang="es-UY" sz="4800" spc="39" dirty="0">
                <a:solidFill>
                  <a:schemeClr val="accent4">
                    <a:lumMod val="75000"/>
                  </a:schemeClr>
                </a:solidFill>
                <a:latin typeface="IBM Plex Sans Condensed"/>
              </a:rPr>
              <a:t>mejorar la escalabilidad</a:t>
            </a:r>
            <a:r>
              <a:rPr lang="es-UY" sz="2850" spc="39" dirty="0">
                <a:solidFill>
                  <a:srgbClr val="FFFFFF"/>
                </a:solidFill>
                <a:latin typeface="IBM Plex Sans Condensed"/>
              </a:rPr>
              <a:t>. </a:t>
            </a:r>
          </a:p>
          <a:p>
            <a:pPr algn="ctr"/>
            <a:endParaRPr lang="es-UY" sz="2850" spc="39" dirty="0">
              <a:solidFill>
                <a:srgbClr val="FFFFFF"/>
              </a:solidFill>
              <a:latin typeface="IBM Plex Sans Condensed"/>
            </a:endParaRPr>
          </a:p>
          <a:p>
            <a:pPr algn="ctr"/>
            <a:r>
              <a:rPr lang="es-UY" sz="2850" spc="39" dirty="0">
                <a:solidFill>
                  <a:srgbClr val="FFFFFF"/>
                </a:solidFill>
                <a:latin typeface="IBM Plex Sans Condensed"/>
              </a:rPr>
              <a:t>¡No dudes en aprovechar esta poderosa herramienta para llevar tu aplicación al siguiente nivel!</a:t>
            </a:r>
          </a:p>
        </p:txBody>
      </p:sp>
      <p:sp>
        <p:nvSpPr>
          <p:cNvPr id="6" name="TextBox 6"/>
          <p:cNvSpPr txBox="1"/>
          <p:nvPr/>
        </p:nvSpPr>
        <p:spPr>
          <a:xfrm>
            <a:off x="6416511" y="1000438"/>
            <a:ext cx="5442271" cy="1224686"/>
          </a:xfrm>
          <a:prstGeom prst="rect">
            <a:avLst/>
          </a:prstGeom>
        </p:spPr>
        <p:txBody>
          <a:bodyPr wrap="square" lIns="0" tIns="0" rIns="0" bIns="0" rtlCol="0" anchor="t">
            <a:spAutoFit/>
          </a:bodyPr>
          <a:lstStyle/>
          <a:p>
            <a:pPr algn="l">
              <a:lnSpc>
                <a:spcPts val="9765"/>
              </a:lnSpc>
            </a:pPr>
            <a:r>
              <a:rPr lang="en-US" sz="6975" dirty="0" err="1">
                <a:solidFill>
                  <a:srgbClr val="FFFFFF"/>
                </a:solidFill>
                <a:latin typeface="DM Serif Display"/>
              </a:rPr>
              <a:t>Conclusiones</a:t>
            </a:r>
            <a:endParaRPr lang="en-US" sz="6975" dirty="0">
              <a:solidFill>
                <a:srgbClr val="FFFFFF"/>
              </a:solidFill>
              <a:latin typeface="DM Serif Display"/>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4F1543A6-EB58-447F-B2BA-1DB5D2684DD6}"/>
              </a:ext>
            </a:extLst>
          </p:cNvPr>
          <p:cNvSpPr/>
          <p:nvPr/>
        </p:nvSpPr>
        <p:spPr>
          <a:xfrm>
            <a:off x="0" y="2279374"/>
            <a:ext cx="18288000" cy="56321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 name="Freeform 5"/>
          <p:cNvSpPr/>
          <p:nvPr/>
        </p:nvSpPr>
        <p:spPr>
          <a:xfrm>
            <a:off x="6153979" y="4468741"/>
            <a:ext cx="5956297" cy="101603"/>
          </a:xfrm>
          <a:custGeom>
            <a:avLst/>
            <a:gdLst/>
            <a:ahLst/>
            <a:cxnLst/>
            <a:rect l="l" t="t" r="r" b="b"/>
            <a:pathLst>
              <a:path w="5956297" h="101603">
                <a:moveTo>
                  <a:pt x="0" y="0"/>
                </a:moveTo>
                <a:lnTo>
                  <a:pt x="5956297" y="0"/>
                </a:lnTo>
                <a:lnTo>
                  <a:pt x="5956297" y="101603"/>
                </a:lnTo>
                <a:lnTo>
                  <a:pt x="0" y="101603"/>
                </a:lnTo>
                <a:lnTo>
                  <a:pt x="0" y="0"/>
                </a:lnTo>
                <a:close/>
              </a:path>
            </a:pathLst>
          </a:custGeom>
          <a:blipFill>
            <a:blip r:embed="rId2"/>
            <a:stretch>
              <a:fillRect/>
            </a:stretch>
          </a:blipFill>
        </p:spPr>
        <p:txBody>
          <a:bodyPr/>
          <a:lstStyle/>
          <a:p>
            <a:endParaRPr lang="es-419"/>
          </a:p>
        </p:txBody>
      </p:sp>
      <p:sp>
        <p:nvSpPr>
          <p:cNvPr id="6" name="TextBox 6"/>
          <p:cNvSpPr txBox="1"/>
          <p:nvPr/>
        </p:nvSpPr>
        <p:spPr>
          <a:xfrm>
            <a:off x="6844846" y="6526036"/>
            <a:ext cx="4535938" cy="1193340"/>
          </a:xfrm>
          <a:prstGeom prst="rect">
            <a:avLst/>
          </a:prstGeom>
        </p:spPr>
        <p:txBody>
          <a:bodyPr lIns="0" tIns="0" rIns="0" bIns="0" rtlCol="0" anchor="t">
            <a:spAutoFit/>
          </a:bodyPr>
          <a:lstStyle/>
          <a:p>
            <a:pPr algn="ctr">
              <a:lnSpc>
                <a:spcPts val="3075"/>
              </a:lnSpc>
            </a:pPr>
            <a:r>
              <a:rPr lang="en-US" sz="3075" spc="43">
                <a:solidFill>
                  <a:srgbClr val="FFFFFF"/>
                </a:solidFill>
                <a:latin typeface="IBM Plex Sans Condensed"/>
              </a:rPr>
              <a:t>porfavorno@enserio.com +598 911 </a:t>
            </a:r>
          </a:p>
          <a:p>
            <a:pPr algn="ctr">
              <a:lnSpc>
                <a:spcPts val="3075"/>
              </a:lnSpc>
            </a:pPr>
            <a:r>
              <a:rPr lang="en-US" sz="3075" spc="43">
                <a:solidFill>
                  <a:srgbClr val="FFFFFF"/>
                </a:solidFill>
                <a:latin typeface="IBM Plex Sans Condensed"/>
              </a:rPr>
              <a:t>repitoNo.com</a:t>
            </a:r>
          </a:p>
        </p:txBody>
      </p:sp>
      <p:sp>
        <p:nvSpPr>
          <p:cNvPr id="7" name="TextBox 7"/>
          <p:cNvSpPr txBox="1"/>
          <p:nvPr/>
        </p:nvSpPr>
        <p:spPr>
          <a:xfrm>
            <a:off x="6089399" y="1983678"/>
            <a:ext cx="5815534" cy="2091919"/>
          </a:xfrm>
          <a:prstGeom prst="rect">
            <a:avLst/>
          </a:prstGeom>
        </p:spPr>
        <p:txBody>
          <a:bodyPr wrap="square" lIns="0" tIns="0" rIns="0" bIns="0" rtlCol="0" anchor="t">
            <a:spAutoFit/>
          </a:bodyPr>
          <a:lstStyle/>
          <a:p>
            <a:pPr algn="l">
              <a:lnSpc>
                <a:spcPts val="17010"/>
              </a:lnSpc>
            </a:pPr>
            <a:r>
              <a:rPr lang="en-US" sz="12150" dirty="0">
                <a:solidFill>
                  <a:srgbClr val="FFFFFF"/>
                </a:solidFill>
                <a:latin typeface="DM Serif Display"/>
              </a:rPr>
              <a:t>Gracias!</a:t>
            </a:r>
          </a:p>
        </p:txBody>
      </p:sp>
      <p:sp>
        <p:nvSpPr>
          <p:cNvPr id="8" name="TextBox 8"/>
          <p:cNvSpPr txBox="1"/>
          <p:nvPr/>
        </p:nvSpPr>
        <p:spPr>
          <a:xfrm>
            <a:off x="6801984" y="4754481"/>
            <a:ext cx="4629769" cy="682303"/>
          </a:xfrm>
          <a:prstGeom prst="rect">
            <a:avLst/>
          </a:prstGeom>
        </p:spPr>
        <p:txBody>
          <a:bodyPr lIns="0" tIns="0" rIns="0" bIns="0" rtlCol="0" anchor="t">
            <a:spAutoFit/>
          </a:bodyPr>
          <a:lstStyle/>
          <a:p>
            <a:pPr algn="ctr">
              <a:lnSpc>
                <a:spcPts val="5100"/>
              </a:lnSpc>
            </a:pPr>
            <a:r>
              <a:rPr lang="en-US" sz="5100" dirty="0" err="1">
                <a:solidFill>
                  <a:srgbClr val="FFFFFF"/>
                </a:solidFill>
                <a:latin typeface="DM Serif Display"/>
              </a:rPr>
              <a:t>Preguntas</a:t>
            </a:r>
            <a:r>
              <a:rPr lang="en-US" sz="5100" dirty="0">
                <a:solidFill>
                  <a:srgbClr val="FFFFFF"/>
                </a:solidFill>
                <a:latin typeface="DM Serif Display"/>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2700985"/>
            <a:ext cx="4743555" cy="7649518"/>
          </a:xfrm>
          <a:custGeom>
            <a:avLst/>
            <a:gdLst/>
            <a:ahLst/>
            <a:cxnLst/>
            <a:rect l="l" t="t" r="r" b="b"/>
            <a:pathLst>
              <a:path w="4743555" h="7649518">
                <a:moveTo>
                  <a:pt x="0" y="0"/>
                </a:moveTo>
                <a:lnTo>
                  <a:pt x="4743555" y="0"/>
                </a:lnTo>
                <a:lnTo>
                  <a:pt x="4743555" y="7649518"/>
                </a:lnTo>
                <a:lnTo>
                  <a:pt x="0" y="7649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10604002" y="-63503"/>
            <a:ext cx="7747502" cy="5547846"/>
          </a:xfrm>
          <a:custGeom>
            <a:avLst/>
            <a:gdLst/>
            <a:ahLst/>
            <a:cxnLst/>
            <a:rect l="l" t="t" r="r" b="b"/>
            <a:pathLst>
              <a:path w="7747502" h="5547846">
                <a:moveTo>
                  <a:pt x="0" y="0"/>
                </a:moveTo>
                <a:lnTo>
                  <a:pt x="7747501" y="0"/>
                </a:lnTo>
                <a:lnTo>
                  <a:pt x="7747501" y="5547846"/>
                </a:lnTo>
                <a:lnTo>
                  <a:pt x="0" y="55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sp>
        <p:nvSpPr>
          <p:cNvPr id="4" name="Freeform 4"/>
          <p:cNvSpPr/>
          <p:nvPr/>
        </p:nvSpPr>
        <p:spPr>
          <a:xfrm>
            <a:off x="5651497" y="3619500"/>
            <a:ext cx="3987803" cy="101603"/>
          </a:xfrm>
          <a:custGeom>
            <a:avLst/>
            <a:gdLst/>
            <a:ahLst/>
            <a:cxnLst/>
            <a:rect l="l" t="t" r="r" b="b"/>
            <a:pathLst>
              <a:path w="3987803" h="101603">
                <a:moveTo>
                  <a:pt x="0" y="0"/>
                </a:moveTo>
                <a:lnTo>
                  <a:pt x="3987803" y="0"/>
                </a:lnTo>
                <a:lnTo>
                  <a:pt x="3987803" y="101603"/>
                </a:lnTo>
                <a:lnTo>
                  <a:pt x="0" y="101603"/>
                </a:lnTo>
                <a:lnTo>
                  <a:pt x="0" y="0"/>
                </a:lnTo>
                <a:close/>
              </a:path>
            </a:pathLst>
          </a:custGeom>
          <a:blipFill>
            <a:blip r:embed="rId6"/>
            <a:stretch>
              <a:fillRect/>
            </a:stretch>
          </a:blipFill>
        </p:spPr>
        <p:txBody>
          <a:bodyPr/>
          <a:lstStyle/>
          <a:p>
            <a:endParaRPr lang="es-419"/>
          </a:p>
        </p:txBody>
      </p:sp>
      <p:grpSp>
        <p:nvGrpSpPr>
          <p:cNvPr id="5" name="Group 5"/>
          <p:cNvGrpSpPr>
            <a:grpSpLocks noChangeAspect="1"/>
          </p:cNvGrpSpPr>
          <p:nvPr/>
        </p:nvGrpSpPr>
        <p:grpSpPr>
          <a:xfrm>
            <a:off x="11092748" y="3321653"/>
            <a:ext cx="6372130" cy="6372130"/>
            <a:chOff x="0" y="0"/>
            <a:chExt cx="8496173" cy="8496173"/>
          </a:xfrm>
        </p:grpSpPr>
        <p:sp>
          <p:nvSpPr>
            <p:cNvPr id="6" name="Freeform 6"/>
            <p:cNvSpPr/>
            <p:nvPr/>
          </p:nvSpPr>
          <p:spPr>
            <a:xfrm>
              <a:off x="0" y="0"/>
              <a:ext cx="8496173" cy="8496173"/>
            </a:xfrm>
            <a:custGeom>
              <a:avLst/>
              <a:gdLst/>
              <a:ahLst/>
              <a:cxnLst/>
              <a:rect l="l" t="t" r="r" b="b"/>
              <a:pathLst>
                <a:path w="8496173" h="8496173">
                  <a:moveTo>
                    <a:pt x="4248023" y="0"/>
                  </a:moveTo>
                  <a:lnTo>
                    <a:pt x="0" y="4248023"/>
                  </a:lnTo>
                  <a:lnTo>
                    <a:pt x="4248023" y="8496173"/>
                  </a:lnTo>
                  <a:lnTo>
                    <a:pt x="8496173" y="4248023"/>
                  </a:lnTo>
                  <a:lnTo>
                    <a:pt x="4248023" y="0"/>
                  </a:lnTo>
                  <a:close/>
                </a:path>
              </a:pathLst>
            </a:custGeom>
            <a:blipFill>
              <a:blip r:embed="rId7"/>
              <a:stretch>
                <a:fillRect b="-1"/>
              </a:stretch>
            </a:blipFill>
          </p:spPr>
          <p:txBody>
            <a:bodyPr/>
            <a:lstStyle/>
            <a:p>
              <a:endParaRPr lang="es-419"/>
            </a:p>
          </p:txBody>
        </p:sp>
      </p:grpSp>
      <p:sp>
        <p:nvSpPr>
          <p:cNvPr id="7" name="TextBox 7"/>
          <p:cNvSpPr txBox="1"/>
          <p:nvPr/>
        </p:nvSpPr>
        <p:spPr>
          <a:xfrm>
            <a:off x="7010400" y="2202104"/>
            <a:ext cx="2597753" cy="923858"/>
          </a:xfrm>
          <a:prstGeom prst="rect">
            <a:avLst/>
          </a:prstGeom>
        </p:spPr>
        <p:txBody>
          <a:bodyPr wrap="square" lIns="0" tIns="0" rIns="0" bIns="0" rtlCol="0" anchor="t">
            <a:spAutoFit/>
          </a:bodyPr>
          <a:lstStyle/>
          <a:p>
            <a:pPr algn="l">
              <a:lnSpc>
                <a:spcPts val="7350"/>
              </a:lnSpc>
            </a:pPr>
            <a:r>
              <a:rPr lang="en-US" sz="5250">
                <a:solidFill>
                  <a:srgbClr val="FFFFFF"/>
                </a:solidFill>
                <a:latin typeface="DM Serif Display"/>
              </a:rPr>
              <a:t>Historia</a:t>
            </a:r>
          </a:p>
        </p:txBody>
      </p:sp>
      <p:sp>
        <p:nvSpPr>
          <p:cNvPr id="8" name="TextBox 8"/>
          <p:cNvSpPr txBox="1"/>
          <p:nvPr/>
        </p:nvSpPr>
        <p:spPr>
          <a:xfrm>
            <a:off x="3571370" y="3950132"/>
            <a:ext cx="6007922" cy="3677738"/>
          </a:xfrm>
          <a:prstGeom prst="rect">
            <a:avLst/>
          </a:prstGeom>
        </p:spPr>
        <p:txBody>
          <a:bodyPr lIns="0" tIns="0" rIns="0" bIns="0" rtlCol="0" anchor="t">
            <a:spAutoFit/>
          </a:bodyPr>
          <a:lstStyle/>
          <a:p>
            <a:pPr algn="l">
              <a:lnSpc>
                <a:spcPts val="2911"/>
              </a:lnSpc>
            </a:pPr>
            <a:r>
              <a:rPr lang="es-UY" sz="2400" err="1">
                <a:solidFill>
                  <a:srgbClr val="FFFFFF"/>
                </a:solidFill>
                <a:latin typeface="DM Serif Display"/>
              </a:rPr>
              <a:t>Memacached</a:t>
            </a:r>
            <a:r>
              <a:rPr lang="es-UY" sz="2400">
                <a:solidFill>
                  <a:srgbClr val="FFFFFF"/>
                </a:solidFill>
                <a:latin typeface="DM Serif Display"/>
              </a:rPr>
              <a:t> Surgió como una solución a problemas de rendimiento en </a:t>
            </a:r>
            <a:r>
              <a:rPr lang="es-UY" sz="2400" err="1">
                <a:solidFill>
                  <a:srgbClr val="FFFFFF"/>
                </a:solidFill>
                <a:latin typeface="DM Serif Display"/>
              </a:rPr>
              <a:t>LiveJournal</a:t>
            </a:r>
            <a:r>
              <a:rPr lang="es-UY" sz="2400">
                <a:solidFill>
                  <a:srgbClr val="FFFFFF"/>
                </a:solidFill>
                <a:latin typeface="DM Serif Display"/>
              </a:rPr>
              <a:t>, una plataforma de blogs y redes sociales que experimentó un rápido crecimiento en ese momento. Por lo que Brad Fitzpatrick un</a:t>
            </a:r>
          </a:p>
          <a:p>
            <a:pPr algn="l">
              <a:lnSpc>
                <a:spcPts val="2551"/>
              </a:lnSpc>
            </a:pPr>
            <a:r>
              <a:rPr lang="es-UY" sz="2400">
                <a:solidFill>
                  <a:srgbClr val="FFFFFF"/>
                </a:solidFill>
                <a:latin typeface="DM Serif Display"/>
              </a:rPr>
              <a:t>ingeniero de software en </a:t>
            </a:r>
            <a:r>
              <a:rPr lang="es-UY" sz="2400" err="1">
                <a:solidFill>
                  <a:srgbClr val="FFFFFF"/>
                </a:solidFill>
                <a:latin typeface="DM Serif Display"/>
              </a:rPr>
              <a:t>LiveJournal</a:t>
            </a:r>
            <a:r>
              <a:rPr lang="es-UY" sz="2400">
                <a:solidFill>
                  <a:srgbClr val="FFFFFF"/>
                </a:solidFill>
                <a:latin typeface="DM Serif Display"/>
              </a:rPr>
              <a:t> y</a:t>
            </a:r>
          </a:p>
          <a:p>
            <a:pPr algn="l">
              <a:lnSpc>
                <a:spcPts val="2949"/>
              </a:lnSpc>
            </a:pPr>
            <a:r>
              <a:rPr lang="es-UY" sz="2400">
                <a:solidFill>
                  <a:srgbClr val="FFFFFF"/>
                </a:solidFill>
                <a:latin typeface="DM Serif Display"/>
              </a:rPr>
              <a:t>desarrolló </a:t>
            </a:r>
            <a:r>
              <a:rPr lang="es-UY" sz="2400" err="1">
                <a:solidFill>
                  <a:srgbClr val="FFFFFF"/>
                </a:solidFill>
                <a:latin typeface="DM Serif Display"/>
              </a:rPr>
              <a:t>Memcached</a:t>
            </a:r>
            <a:r>
              <a:rPr lang="es-UY" sz="2400">
                <a:solidFill>
                  <a:srgbClr val="FFFFFF"/>
                </a:solidFill>
                <a:latin typeface="DM Serif Display"/>
              </a:rPr>
              <a:t> para abordar los desafíos de escalabilidad y velocidad que enfrentaba la plataforma.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2700985"/>
            <a:ext cx="4743555" cy="7649518"/>
          </a:xfrm>
          <a:custGeom>
            <a:avLst/>
            <a:gdLst/>
            <a:ahLst/>
            <a:cxnLst/>
            <a:rect l="l" t="t" r="r" b="b"/>
            <a:pathLst>
              <a:path w="4743555" h="7649518">
                <a:moveTo>
                  <a:pt x="0" y="0"/>
                </a:moveTo>
                <a:lnTo>
                  <a:pt x="4743555" y="0"/>
                </a:lnTo>
                <a:lnTo>
                  <a:pt x="4743555" y="7649518"/>
                </a:lnTo>
                <a:lnTo>
                  <a:pt x="0" y="7649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11287392" y="-63503"/>
            <a:ext cx="7064111" cy="4198744"/>
          </a:xfrm>
          <a:custGeom>
            <a:avLst/>
            <a:gdLst/>
            <a:ahLst/>
            <a:cxnLst/>
            <a:rect l="l" t="t" r="r" b="b"/>
            <a:pathLst>
              <a:path w="7064111" h="4198744">
                <a:moveTo>
                  <a:pt x="0" y="0"/>
                </a:moveTo>
                <a:lnTo>
                  <a:pt x="7064111" y="0"/>
                </a:lnTo>
                <a:lnTo>
                  <a:pt x="7064111" y="4198744"/>
                </a:lnTo>
                <a:lnTo>
                  <a:pt x="0" y="4198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sp>
        <p:nvSpPr>
          <p:cNvPr id="4" name="Freeform 4"/>
          <p:cNvSpPr/>
          <p:nvPr/>
        </p:nvSpPr>
        <p:spPr>
          <a:xfrm>
            <a:off x="5372100" y="1524000"/>
            <a:ext cx="3987803" cy="114300"/>
          </a:xfrm>
          <a:custGeom>
            <a:avLst/>
            <a:gdLst/>
            <a:ahLst/>
            <a:cxnLst/>
            <a:rect l="l" t="t" r="r" b="b"/>
            <a:pathLst>
              <a:path w="3987803" h="114300">
                <a:moveTo>
                  <a:pt x="0" y="0"/>
                </a:moveTo>
                <a:lnTo>
                  <a:pt x="3987803" y="0"/>
                </a:lnTo>
                <a:lnTo>
                  <a:pt x="3987803" y="114300"/>
                </a:lnTo>
                <a:lnTo>
                  <a:pt x="0" y="114300"/>
                </a:lnTo>
                <a:lnTo>
                  <a:pt x="0" y="0"/>
                </a:lnTo>
                <a:close/>
              </a:path>
            </a:pathLst>
          </a:custGeom>
          <a:blipFill>
            <a:blip r:embed="rId6"/>
            <a:stretch>
              <a:fillRect/>
            </a:stretch>
          </a:blipFill>
        </p:spPr>
        <p:txBody>
          <a:bodyPr/>
          <a:lstStyle/>
          <a:p>
            <a:endParaRPr lang="es-419"/>
          </a:p>
        </p:txBody>
      </p:sp>
      <p:sp>
        <p:nvSpPr>
          <p:cNvPr id="5" name="Freeform 5"/>
          <p:cNvSpPr/>
          <p:nvPr/>
        </p:nvSpPr>
        <p:spPr>
          <a:xfrm>
            <a:off x="2454478" y="5411448"/>
            <a:ext cx="14288052" cy="2461479"/>
          </a:xfrm>
          <a:custGeom>
            <a:avLst/>
            <a:gdLst/>
            <a:ahLst/>
            <a:cxnLst/>
            <a:rect l="l" t="t" r="r" b="b"/>
            <a:pathLst>
              <a:path w="14288052" h="2461479">
                <a:moveTo>
                  <a:pt x="0" y="0"/>
                </a:moveTo>
                <a:lnTo>
                  <a:pt x="14288053" y="0"/>
                </a:lnTo>
                <a:lnTo>
                  <a:pt x="14288053" y="2461479"/>
                </a:lnTo>
                <a:lnTo>
                  <a:pt x="0" y="24614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419"/>
          </a:p>
        </p:txBody>
      </p:sp>
      <p:sp>
        <p:nvSpPr>
          <p:cNvPr id="6" name="TextBox 6"/>
          <p:cNvSpPr txBox="1"/>
          <p:nvPr/>
        </p:nvSpPr>
        <p:spPr>
          <a:xfrm>
            <a:off x="2072564" y="63446"/>
            <a:ext cx="7485057" cy="1094480"/>
          </a:xfrm>
          <a:prstGeom prst="rect">
            <a:avLst/>
          </a:prstGeom>
        </p:spPr>
        <p:txBody>
          <a:bodyPr wrap="square" lIns="0" tIns="0" rIns="0" bIns="0" rtlCol="0" anchor="t">
            <a:spAutoFit/>
          </a:bodyPr>
          <a:lstStyle/>
          <a:p>
            <a:pPr algn="l">
              <a:lnSpc>
                <a:spcPts val="8610"/>
              </a:lnSpc>
            </a:pPr>
            <a:r>
              <a:rPr lang="en-US" sz="6150">
                <a:solidFill>
                  <a:srgbClr val="FFFFFF"/>
                </a:solidFill>
                <a:latin typeface="DM Serif Display"/>
              </a:rPr>
              <a:t>Historia de </a:t>
            </a:r>
            <a:r>
              <a:rPr lang="es-419" sz="6150">
                <a:solidFill>
                  <a:srgbClr val="FFFFFF"/>
                </a:solidFill>
                <a:latin typeface="DM Serif Display"/>
              </a:rPr>
              <a:t>versiones</a:t>
            </a:r>
          </a:p>
        </p:txBody>
      </p:sp>
      <p:sp>
        <p:nvSpPr>
          <p:cNvPr id="7" name="TextBox 7"/>
          <p:cNvSpPr txBox="1"/>
          <p:nvPr/>
        </p:nvSpPr>
        <p:spPr>
          <a:xfrm>
            <a:off x="3620748" y="2851099"/>
            <a:ext cx="1751352" cy="878548"/>
          </a:xfrm>
          <a:prstGeom prst="rect">
            <a:avLst/>
          </a:prstGeom>
        </p:spPr>
        <p:txBody>
          <a:bodyPr wrap="square" lIns="0" tIns="0" rIns="0" bIns="0" rtlCol="0" anchor="t">
            <a:spAutoFit/>
          </a:bodyPr>
          <a:lstStyle/>
          <a:p>
            <a:pPr algn="l">
              <a:lnSpc>
                <a:spcPts val="7167"/>
              </a:lnSpc>
            </a:pPr>
            <a:r>
              <a:rPr lang="en-US" sz="5119" spc="199">
                <a:solidFill>
                  <a:srgbClr val="2BB2B2"/>
                </a:solidFill>
                <a:latin typeface="Montserrat Bold"/>
              </a:rPr>
              <a:t>1.0.0</a:t>
            </a:r>
          </a:p>
        </p:txBody>
      </p:sp>
      <p:sp>
        <p:nvSpPr>
          <p:cNvPr id="8" name="TextBox 8"/>
          <p:cNvSpPr txBox="1"/>
          <p:nvPr/>
        </p:nvSpPr>
        <p:spPr>
          <a:xfrm>
            <a:off x="5394817" y="7799822"/>
            <a:ext cx="1719233" cy="878548"/>
          </a:xfrm>
          <a:prstGeom prst="rect">
            <a:avLst/>
          </a:prstGeom>
        </p:spPr>
        <p:txBody>
          <a:bodyPr wrap="square" lIns="0" tIns="0" rIns="0" bIns="0" rtlCol="0" anchor="t">
            <a:spAutoFit/>
          </a:bodyPr>
          <a:lstStyle/>
          <a:p>
            <a:pPr algn="l">
              <a:lnSpc>
                <a:spcPts val="7167"/>
              </a:lnSpc>
            </a:pPr>
            <a:r>
              <a:rPr lang="en-US" sz="5119" spc="261">
                <a:solidFill>
                  <a:srgbClr val="545BAF"/>
                </a:solidFill>
                <a:latin typeface="Montserrat Bold"/>
              </a:rPr>
              <a:t>1.2.0</a:t>
            </a:r>
          </a:p>
        </p:txBody>
      </p:sp>
      <p:sp>
        <p:nvSpPr>
          <p:cNvPr id="9" name="TextBox 9"/>
          <p:cNvSpPr txBox="1"/>
          <p:nvPr/>
        </p:nvSpPr>
        <p:spPr>
          <a:xfrm>
            <a:off x="7114050" y="2842717"/>
            <a:ext cx="1805359" cy="878548"/>
          </a:xfrm>
          <a:prstGeom prst="rect">
            <a:avLst/>
          </a:prstGeom>
        </p:spPr>
        <p:txBody>
          <a:bodyPr wrap="square" lIns="0" tIns="0" rIns="0" bIns="0" rtlCol="0" anchor="t">
            <a:spAutoFit/>
          </a:bodyPr>
          <a:lstStyle/>
          <a:p>
            <a:pPr algn="l">
              <a:lnSpc>
                <a:spcPts val="7167"/>
              </a:lnSpc>
            </a:pPr>
            <a:r>
              <a:rPr lang="en-US" sz="5119" spc="240">
                <a:solidFill>
                  <a:srgbClr val="9C5FEE"/>
                </a:solidFill>
                <a:latin typeface="Montserrat Bold"/>
              </a:rPr>
              <a:t>1.4.0</a:t>
            </a:r>
          </a:p>
        </p:txBody>
      </p:sp>
      <p:sp>
        <p:nvSpPr>
          <p:cNvPr id="10" name="TextBox 10"/>
          <p:cNvSpPr txBox="1"/>
          <p:nvPr/>
        </p:nvSpPr>
        <p:spPr>
          <a:xfrm>
            <a:off x="8787965" y="7790688"/>
            <a:ext cx="1719232" cy="854721"/>
          </a:xfrm>
          <a:prstGeom prst="rect">
            <a:avLst/>
          </a:prstGeom>
        </p:spPr>
        <p:txBody>
          <a:bodyPr wrap="square" lIns="0" tIns="0" rIns="0" bIns="0" rtlCol="0" anchor="t">
            <a:spAutoFit/>
          </a:bodyPr>
          <a:lstStyle/>
          <a:p>
            <a:pPr algn="l">
              <a:lnSpc>
                <a:spcPts val="7167"/>
              </a:lnSpc>
            </a:pPr>
            <a:r>
              <a:rPr lang="en-US" sz="5119" spc="266">
                <a:solidFill>
                  <a:srgbClr val="9B328F"/>
                </a:solidFill>
                <a:latin typeface="Montserrat Bold"/>
              </a:rPr>
              <a:t>1.5.0</a:t>
            </a:r>
          </a:p>
        </p:txBody>
      </p:sp>
      <p:sp>
        <p:nvSpPr>
          <p:cNvPr id="11" name="TextBox 11"/>
          <p:cNvSpPr txBox="1"/>
          <p:nvPr/>
        </p:nvSpPr>
        <p:spPr>
          <a:xfrm>
            <a:off x="10507504" y="2842917"/>
            <a:ext cx="1805359" cy="878548"/>
          </a:xfrm>
          <a:prstGeom prst="rect">
            <a:avLst/>
          </a:prstGeom>
        </p:spPr>
        <p:txBody>
          <a:bodyPr wrap="square" lIns="0" tIns="0" rIns="0" bIns="0" rtlCol="0" anchor="t">
            <a:spAutoFit/>
          </a:bodyPr>
          <a:lstStyle/>
          <a:p>
            <a:pPr algn="l">
              <a:lnSpc>
                <a:spcPts val="7167"/>
              </a:lnSpc>
            </a:pPr>
            <a:r>
              <a:rPr lang="en-US" sz="5119" spc="261">
                <a:solidFill>
                  <a:srgbClr val="D94D5F"/>
                </a:solidFill>
                <a:latin typeface="Montserrat Bold"/>
              </a:rPr>
              <a:t>1.6.0</a:t>
            </a:r>
          </a:p>
        </p:txBody>
      </p:sp>
      <p:sp>
        <p:nvSpPr>
          <p:cNvPr id="12" name="TextBox 12"/>
          <p:cNvSpPr txBox="1"/>
          <p:nvPr/>
        </p:nvSpPr>
        <p:spPr>
          <a:xfrm>
            <a:off x="12229433" y="7788450"/>
            <a:ext cx="1719232" cy="878548"/>
          </a:xfrm>
          <a:prstGeom prst="rect">
            <a:avLst/>
          </a:prstGeom>
        </p:spPr>
        <p:txBody>
          <a:bodyPr wrap="square" lIns="0" tIns="0" rIns="0" bIns="0" rtlCol="0" anchor="t">
            <a:spAutoFit/>
          </a:bodyPr>
          <a:lstStyle/>
          <a:p>
            <a:pPr algn="l">
              <a:lnSpc>
                <a:spcPts val="7167"/>
              </a:lnSpc>
            </a:pPr>
            <a:r>
              <a:rPr lang="en-US" sz="5119" spc="276">
                <a:solidFill>
                  <a:srgbClr val="E4925B"/>
                </a:solidFill>
                <a:latin typeface="Montserrat Bold"/>
              </a:rPr>
              <a:t>1.6.9</a:t>
            </a:r>
          </a:p>
        </p:txBody>
      </p:sp>
      <p:sp>
        <p:nvSpPr>
          <p:cNvPr id="13" name="TextBox 13"/>
          <p:cNvSpPr txBox="1"/>
          <p:nvPr/>
        </p:nvSpPr>
        <p:spPr>
          <a:xfrm>
            <a:off x="13803001" y="2842898"/>
            <a:ext cx="1970399" cy="878548"/>
          </a:xfrm>
          <a:prstGeom prst="rect">
            <a:avLst/>
          </a:prstGeom>
        </p:spPr>
        <p:txBody>
          <a:bodyPr wrap="square" lIns="0" tIns="0" rIns="0" bIns="0" rtlCol="0" anchor="t">
            <a:spAutoFit/>
          </a:bodyPr>
          <a:lstStyle/>
          <a:p>
            <a:pPr algn="l">
              <a:lnSpc>
                <a:spcPts val="7167"/>
              </a:lnSpc>
            </a:pPr>
            <a:r>
              <a:rPr lang="en-US" sz="5119" spc="266">
                <a:solidFill>
                  <a:srgbClr val="F0C45F"/>
                </a:solidFill>
                <a:latin typeface="Montserrat Bold"/>
              </a:rPr>
              <a:t>1.6.21</a:t>
            </a:r>
          </a:p>
        </p:txBody>
      </p:sp>
      <p:sp>
        <p:nvSpPr>
          <p:cNvPr id="14" name="TextBox 14"/>
          <p:cNvSpPr txBox="1"/>
          <p:nvPr/>
        </p:nvSpPr>
        <p:spPr>
          <a:xfrm>
            <a:off x="3212078" y="4228957"/>
            <a:ext cx="2712777" cy="694020"/>
          </a:xfrm>
          <a:prstGeom prst="rect">
            <a:avLst/>
          </a:prstGeom>
        </p:spPr>
        <p:txBody>
          <a:bodyPr lIns="0" tIns="0" rIns="0" bIns="0" rtlCol="0" anchor="t">
            <a:spAutoFit/>
          </a:bodyPr>
          <a:lstStyle/>
          <a:p>
            <a:pPr algn="just">
              <a:lnSpc>
                <a:spcPts val="2775"/>
              </a:lnSpc>
            </a:pPr>
            <a:r>
              <a:rPr lang="en-US" sz="1899" spc="26">
                <a:solidFill>
                  <a:srgbClr val="A2A9BA"/>
                </a:solidFill>
                <a:latin typeface="IBM Plex Sans Condensed"/>
              </a:rPr>
              <a:t>La primera versión estable de Memcached.</a:t>
            </a:r>
          </a:p>
        </p:txBody>
      </p:sp>
      <p:sp>
        <p:nvSpPr>
          <p:cNvPr id="15" name="TextBox 15"/>
          <p:cNvSpPr txBox="1"/>
          <p:nvPr/>
        </p:nvSpPr>
        <p:spPr>
          <a:xfrm>
            <a:off x="4836404" y="8878433"/>
            <a:ext cx="2708443" cy="1023442"/>
          </a:xfrm>
          <a:prstGeom prst="rect">
            <a:avLst/>
          </a:prstGeom>
        </p:spPr>
        <p:txBody>
          <a:bodyPr lIns="0" tIns="0" rIns="0" bIns="0" rtlCol="0" anchor="t">
            <a:spAutoFit/>
          </a:bodyPr>
          <a:lstStyle/>
          <a:p>
            <a:pPr algn="l">
              <a:lnSpc>
                <a:spcPts val="2700"/>
              </a:lnSpc>
            </a:pPr>
            <a:r>
              <a:rPr lang="en-US" sz="1875" spc="26">
                <a:solidFill>
                  <a:srgbClr val="A2A9BA"/>
                </a:solidFill>
                <a:latin typeface="IBM Plex Sans Condensed"/>
              </a:rPr>
              <a:t>Introdujo mejoras en la gestión de la memoria y la escalabilidad</a:t>
            </a:r>
          </a:p>
        </p:txBody>
      </p:sp>
      <p:sp>
        <p:nvSpPr>
          <p:cNvPr id="16" name="TextBox 16"/>
          <p:cNvSpPr txBox="1"/>
          <p:nvPr/>
        </p:nvSpPr>
        <p:spPr>
          <a:xfrm>
            <a:off x="6520491" y="4069680"/>
            <a:ext cx="2398919" cy="1366342"/>
          </a:xfrm>
          <a:prstGeom prst="rect">
            <a:avLst/>
          </a:prstGeom>
        </p:spPr>
        <p:txBody>
          <a:bodyPr lIns="0" tIns="0" rIns="0" bIns="0" rtlCol="0" anchor="t">
            <a:spAutoFit/>
          </a:bodyPr>
          <a:lstStyle/>
          <a:p>
            <a:pPr algn="l">
              <a:lnSpc>
                <a:spcPts val="2700"/>
              </a:lnSpc>
            </a:pPr>
            <a:r>
              <a:rPr lang="en-US" sz="1875" spc="28">
                <a:solidFill>
                  <a:srgbClr val="A2A9BA"/>
                </a:solidFill>
                <a:latin typeface="IBM Plex Sans Condensed"/>
              </a:rPr>
              <a:t>Agregó soporte para casamiento de claves y otras mejoras de rendimiento</a:t>
            </a:r>
          </a:p>
        </p:txBody>
      </p:sp>
      <p:sp>
        <p:nvSpPr>
          <p:cNvPr id="17" name="TextBox 17"/>
          <p:cNvSpPr txBox="1"/>
          <p:nvPr/>
        </p:nvSpPr>
        <p:spPr>
          <a:xfrm>
            <a:off x="8113366" y="8798338"/>
            <a:ext cx="2627166" cy="680542"/>
          </a:xfrm>
          <a:prstGeom prst="rect">
            <a:avLst/>
          </a:prstGeom>
        </p:spPr>
        <p:txBody>
          <a:bodyPr lIns="0" tIns="0" rIns="0" bIns="0" rtlCol="0" anchor="t">
            <a:spAutoFit/>
          </a:bodyPr>
          <a:lstStyle/>
          <a:p>
            <a:pPr algn="l">
              <a:lnSpc>
                <a:spcPts val="2700"/>
              </a:lnSpc>
            </a:pPr>
            <a:r>
              <a:rPr lang="en-US" sz="1875" spc="26">
                <a:solidFill>
                  <a:srgbClr val="A2A9BA"/>
                </a:solidFill>
                <a:latin typeface="IBM Plex Sans Condensed"/>
              </a:rPr>
              <a:t>Incluyó mejoras en la seguridad y la replicación</a:t>
            </a:r>
          </a:p>
        </p:txBody>
      </p:sp>
      <p:sp>
        <p:nvSpPr>
          <p:cNvPr id="18" name="TextBox 18"/>
          <p:cNvSpPr txBox="1"/>
          <p:nvPr/>
        </p:nvSpPr>
        <p:spPr>
          <a:xfrm>
            <a:off x="9939814" y="4025389"/>
            <a:ext cx="2838898" cy="1366342"/>
          </a:xfrm>
          <a:prstGeom prst="rect">
            <a:avLst/>
          </a:prstGeom>
        </p:spPr>
        <p:txBody>
          <a:bodyPr lIns="0" tIns="0" rIns="0" bIns="0" rtlCol="0" anchor="t">
            <a:spAutoFit/>
          </a:bodyPr>
          <a:lstStyle/>
          <a:p>
            <a:pPr algn="l">
              <a:lnSpc>
                <a:spcPts val="2700"/>
              </a:lnSpc>
            </a:pPr>
            <a:r>
              <a:rPr lang="en-US" sz="1875" spc="26">
                <a:solidFill>
                  <a:srgbClr val="A2A9BA"/>
                </a:solidFill>
                <a:latin typeface="IBM Plex Sans Condensed"/>
              </a:rPr>
              <a:t>Se introdujo un nuevo motor de almacenamiento, Además de mejoras en rendimiento</a:t>
            </a:r>
          </a:p>
        </p:txBody>
      </p:sp>
      <p:sp>
        <p:nvSpPr>
          <p:cNvPr id="19" name="TextBox 19"/>
          <p:cNvSpPr txBox="1"/>
          <p:nvPr/>
        </p:nvSpPr>
        <p:spPr>
          <a:xfrm>
            <a:off x="11647456" y="8870833"/>
            <a:ext cx="2751811" cy="1366342"/>
          </a:xfrm>
          <a:prstGeom prst="rect">
            <a:avLst/>
          </a:prstGeom>
        </p:spPr>
        <p:txBody>
          <a:bodyPr lIns="0" tIns="0" rIns="0" bIns="0" rtlCol="0" anchor="t">
            <a:spAutoFit/>
          </a:bodyPr>
          <a:lstStyle/>
          <a:p>
            <a:pPr algn="l">
              <a:lnSpc>
                <a:spcPts val="2700"/>
              </a:lnSpc>
            </a:pPr>
            <a:r>
              <a:rPr lang="en-US" sz="1875" spc="26">
                <a:solidFill>
                  <a:srgbClr val="A2A9BA"/>
                </a:solidFill>
                <a:latin typeface="IBM Plex Sans Condensed"/>
              </a:rPr>
              <a:t>Incluyó mejoras en la seguridad y estabilidad. Se mejoro detección de fallas en servidores</a:t>
            </a:r>
          </a:p>
        </p:txBody>
      </p:sp>
      <p:sp>
        <p:nvSpPr>
          <p:cNvPr id="20" name="TextBox 20"/>
          <p:cNvSpPr txBox="1"/>
          <p:nvPr/>
        </p:nvSpPr>
        <p:spPr>
          <a:xfrm>
            <a:off x="13456768" y="3989070"/>
            <a:ext cx="3668907" cy="1358642"/>
          </a:xfrm>
          <a:prstGeom prst="rect">
            <a:avLst/>
          </a:prstGeom>
        </p:spPr>
        <p:txBody>
          <a:bodyPr wrap="square" lIns="0" tIns="0" rIns="0" bIns="0" rtlCol="0" anchor="t">
            <a:spAutoFit/>
          </a:bodyPr>
          <a:lstStyle/>
          <a:p>
            <a:pPr>
              <a:lnSpc>
                <a:spcPts val="2700"/>
              </a:lnSpc>
            </a:pPr>
            <a:r>
              <a:rPr lang="en-US" sz="1850" spc="26">
                <a:solidFill>
                  <a:srgbClr val="A2A9BA"/>
                </a:solidFill>
                <a:latin typeface="IBM Plex Sans Condensed"/>
              </a:rPr>
              <a:t>Ultima </a:t>
            </a:r>
            <a:r>
              <a:rPr lang="en-US" sz="1850" spc="26" err="1">
                <a:solidFill>
                  <a:srgbClr val="A2A9BA"/>
                </a:solidFill>
                <a:latin typeface="IBM Plex Sans Condensed"/>
              </a:rPr>
              <a:t>versión</a:t>
            </a:r>
            <a:r>
              <a:rPr lang="en-US" sz="1850" spc="26">
                <a:solidFill>
                  <a:srgbClr val="A2A9BA"/>
                </a:solidFill>
                <a:latin typeface="IBM Plex Sans Condensed"/>
              </a:rPr>
              <a:t> </a:t>
            </a:r>
            <a:r>
              <a:rPr lang="en-US" sz="1850" spc="26" err="1">
                <a:solidFill>
                  <a:srgbClr val="A2A9BA"/>
                </a:solidFill>
                <a:latin typeface="IBM Plex Sans Condensed"/>
              </a:rPr>
              <a:t>lanzada</a:t>
            </a:r>
            <a:r>
              <a:rPr lang="en-US" sz="1850" spc="26">
                <a:solidFill>
                  <a:srgbClr val="A2A9BA"/>
                </a:solidFill>
                <a:latin typeface="IBM Plex Sans Condensed"/>
              </a:rPr>
              <a:t> se </a:t>
            </a:r>
          </a:p>
          <a:p>
            <a:pPr>
              <a:lnSpc>
                <a:spcPts val="2700"/>
              </a:lnSpc>
            </a:pPr>
            <a:r>
              <a:rPr lang="en-US" sz="1850" spc="28" err="1">
                <a:solidFill>
                  <a:srgbClr val="A2A9BA"/>
                </a:solidFill>
                <a:latin typeface="IBM Plex Sans Condensed"/>
              </a:rPr>
              <a:t>realizaron</a:t>
            </a:r>
            <a:r>
              <a:rPr lang="en-US" sz="1850" spc="28">
                <a:solidFill>
                  <a:srgbClr val="A2A9BA"/>
                </a:solidFill>
                <a:latin typeface="IBM Plex Sans Condensed"/>
              </a:rPr>
              <a:t> </a:t>
            </a:r>
            <a:r>
              <a:rPr lang="en-US" sz="1850" spc="28" err="1">
                <a:solidFill>
                  <a:srgbClr val="A2A9BA"/>
                </a:solidFill>
                <a:latin typeface="IBM Plex Sans Condensed"/>
              </a:rPr>
              <a:t>correcciones</a:t>
            </a:r>
            <a:r>
              <a:rPr lang="en-US" sz="1850" spc="28">
                <a:solidFill>
                  <a:srgbClr val="A2A9BA"/>
                </a:solidFill>
                <a:latin typeface="IBM Plex Sans Condensed"/>
              </a:rPr>
              <a:t> de </a:t>
            </a:r>
            <a:r>
              <a:rPr lang="en-US" sz="1850" spc="28" err="1">
                <a:solidFill>
                  <a:srgbClr val="A2A9BA"/>
                </a:solidFill>
                <a:latin typeface="IBM Plex Sans Condensed"/>
              </a:rPr>
              <a:t>corrupción</a:t>
            </a:r>
            <a:r>
              <a:rPr lang="en-US" sz="1850" spc="28">
                <a:solidFill>
                  <a:srgbClr val="A2A9BA"/>
                </a:solidFill>
                <a:latin typeface="IBM Plex Sans Condensed"/>
              </a:rPr>
              <a:t> de </a:t>
            </a:r>
            <a:r>
              <a:rPr lang="en-US" sz="1850" spc="28" err="1">
                <a:solidFill>
                  <a:srgbClr val="A2A9BA"/>
                </a:solidFill>
                <a:latin typeface="IBM Plex Sans Condensed"/>
              </a:rPr>
              <a:t>datos</a:t>
            </a:r>
            <a:r>
              <a:rPr lang="en-US" sz="1850" spc="28">
                <a:solidFill>
                  <a:srgbClr val="A2A9BA"/>
                </a:solidFill>
                <a:latin typeface="IBM Plex Sans Condensed"/>
              </a:rPr>
              <a:t> y </a:t>
            </a:r>
            <a:r>
              <a:rPr lang="en-US" sz="1850" spc="28" err="1">
                <a:solidFill>
                  <a:srgbClr val="A2A9BA"/>
                </a:solidFill>
                <a:latin typeface="IBM Plex Sans Condensed"/>
              </a:rPr>
              <a:t>solucionaron</a:t>
            </a:r>
            <a:r>
              <a:rPr lang="en-US" sz="1850" spc="28">
                <a:solidFill>
                  <a:srgbClr val="A2A9BA"/>
                </a:solidFill>
                <a:latin typeface="IBM Plex Sans Condensed"/>
              </a:rPr>
              <a:t> </a:t>
            </a:r>
            <a:r>
              <a:rPr lang="en-US" sz="1850" spc="28" err="1">
                <a:solidFill>
                  <a:srgbClr val="A2A9BA"/>
                </a:solidFill>
                <a:latin typeface="IBM Plex Sans Condensed"/>
              </a:rPr>
              <a:t>problemas</a:t>
            </a:r>
            <a:r>
              <a:rPr lang="en-US" sz="1850" spc="28">
                <a:solidFill>
                  <a:srgbClr val="A2A9BA"/>
                </a:solidFill>
                <a:latin typeface="IBM Plex Sans Condensed"/>
              </a:rPr>
              <a:t> con Proxy </a:t>
            </a:r>
            <a:r>
              <a:rPr lang="en-US" sz="1850" spc="28" err="1">
                <a:solidFill>
                  <a:srgbClr val="A2A9BA"/>
                </a:solidFill>
                <a:latin typeface="IBM Plex Sans Condensed"/>
              </a:rPr>
              <a:t>en</a:t>
            </a:r>
            <a:r>
              <a:rPr lang="en-US" sz="1850" spc="28">
                <a:solidFill>
                  <a:srgbClr val="A2A9BA"/>
                </a:solidFill>
                <a:latin typeface="IBM Plex Sans Condensed"/>
              </a:rPr>
              <a:t> </a:t>
            </a:r>
            <a:r>
              <a:rPr lang="en-US" sz="1850" spc="28" err="1">
                <a:solidFill>
                  <a:srgbClr val="A2A9BA"/>
                </a:solidFill>
                <a:latin typeface="IBM Plex Sans Condensed"/>
              </a:rPr>
              <a:t>compilación</a:t>
            </a:r>
            <a:endParaRPr lang="en-US" sz="1850" spc="28">
              <a:solidFill>
                <a:srgbClr val="A2A9BA"/>
              </a:solidFill>
              <a:latin typeface="IBM Plex Sans Condensed"/>
            </a:endParaRPr>
          </a:p>
        </p:txBody>
      </p:sp>
      <p:sp>
        <p:nvSpPr>
          <p:cNvPr id="21" name="TextBox 21"/>
          <p:cNvSpPr txBox="1"/>
          <p:nvPr/>
        </p:nvSpPr>
        <p:spPr>
          <a:xfrm>
            <a:off x="3209906" y="3712654"/>
            <a:ext cx="2960284" cy="297517"/>
          </a:xfrm>
          <a:prstGeom prst="rect">
            <a:avLst/>
          </a:prstGeom>
        </p:spPr>
        <p:txBody>
          <a:bodyPr wrap="square" lIns="0" tIns="0" rIns="0" bIns="0" rtlCol="0" anchor="t">
            <a:spAutoFit/>
          </a:bodyPr>
          <a:lstStyle/>
          <a:p>
            <a:pPr algn="l">
              <a:lnSpc>
                <a:spcPts val="2520"/>
              </a:lnSpc>
            </a:pPr>
            <a:r>
              <a:rPr lang="en-US" sz="1800" spc="89" err="1">
                <a:solidFill>
                  <a:srgbClr val="2BB2B2"/>
                </a:solidFill>
                <a:latin typeface="Montserrat Ultra-Bold"/>
              </a:rPr>
              <a:t>Lanzamiento</a:t>
            </a:r>
            <a:r>
              <a:rPr lang="en-US" sz="1800" spc="89">
                <a:solidFill>
                  <a:srgbClr val="2BB2B2"/>
                </a:solidFill>
                <a:latin typeface="Montserrat Ultra-Bold"/>
              </a:rPr>
              <a:t> </a:t>
            </a:r>
            <a:r>
              <a:rPr lang="en-US" sz="1800" spc="89" err="1">
                <a:solidFill>
                  <a:srgbClr val="2BB2B2"/>
                </a:solidFill>
                <a:latin typeface="Montserrat Ultra-Bold"/>
              </a:rPr>
              <a:t>en</a:t>
            </a:r>
            <a:r>
              <a:rPr lang="en-US" sz="1800" spc="89">
                <a:solidFill>
                  <a:srgbClr val="2BB2B2"/>
                </a:solidFill>
                <a:latin typeface="Montserrat Ultra-Bold"/>
              </a:rPr>
              <a:t> 2003</a:t>
            </a:r>
          </a:p>
        </p:txBody>
      </p:sp>
      <p:sp>
        <p:nvSpPr>
          <p:cNvPr id="22" name="TextBox 22"/>
          <p:cNvSpPr txBox="1"/>
          <p:nvPr/>
        </p:nvSpPr>
        <p:spPr>
          <a:xfrm>
            <a:off x="4834994" y="8562184"/>
            <a:ext cx="2937405" cy="297517"/>
          </a:xfrm>
          <a:prstGeom prst="rect">
            <a:avLst/>
          </a:prstGeom>
        </p:spPr>
        <p:txBody>
          <a:bodyPr wrap="square" lIns="0" tIns="0" rIns="0" bIns="0" rtlCol="0" anchor="t">
            <a:spAutoFit/>
          </a:bodyPr>
          <a:lstStyle/>
          <a:p>
            <a:pPr algn="l">
              <a:lnSpc>
                <a:spcPts val="2520"/>
              </a:lnSpc>
            </a:pPr>
            <a:r>
              <a:rPr lang="en-US" sz="1800" spc="91" err="1">
                <a:solidFill>
                  <a:srgbClr val="545BAF"/>
                </a:solidFill>
                <a:latin typeface="Montserrat Ultra-Bold"/>
              </a:rPr>
              <a:t>Lanzamiento</a:t>
            </a:r>
            <a:r>
              <a:rPr lang="en-US" sz="1800" spc="91">
                <a:solidFill>
                  <a:srgbClr val="545BAF"/>
                </a:solidFill>
                <a:latin typeface="Montserrat Ultra-Bold"/>
              </a:rPr>
              <a:t> </a:t>
            </a:r>
            <a:r>
              <a:rPr lang="en-US" sz="1800" spc="91" err="1">
                <a:solidFill>
                  <a:srgbClr val="545BAF"/>
                </a:solidFill>
                <a:latin typeface="Montserrat Ultra-Bold"/>
              </a:rPr>
              <a:t>en</a:t>
            </a:r>
            <a:r>
              <a:rPr lang="en-US" sz="1800" spc="91">
                <a:solidFill>
                  <a:srgbClr val="545BAF"/>
                </a:solidFill>
                <a:latin typeface="Montserrat Ultra-Bold"/>
              </a:rPr>
              <a:t> 2006</a:t>
            </a:r>
          </a:p>
        </p:txBody>
      </p:sp>
      <p:sp>
        <p:nvSpPr>
          <p:cNvPr id="23" name="TextBox 23"/>
          <p:cNvSpPr txBox="1"/>
          <p:nvPr/>
        </p:nvSpPr>
        <p:spPr>
          <a:xfrm>
            <a:off x="6522500" y="3704739"/>
            <a:ext cx="3035121" cy="297517"/>
          </a:xfrm>
          <a:prstGeom prst="rect">
            <a:avLst/>
          </a:prstGeom>
        </p:spPr>
        <p:txBody>
          <a:bodyPr wrap="square" lIns="0" tIns="0" rIns="0" bIns="0" rtlCol="0" anchor="t">
            <a:spAutoFit/>
          </a:bodyPr>
          <a:lstStyle/>
          <a:p>
            <a:pPr algn="l">
              <a:lnSpc>
                <a:spcPts val="2520"/>
              </a:lnSpc>
            </a:pPr>
            <a:r>
              <a:rPr lang="en-US" sz="1800" spc="91" err="1">
                <a:solidFill>
                  <a:srgbClr val="9C5FEE"/>
                </a:solidFill>
                <a:latin typeface="Montserrat Ultra-Bold"/>
              </a:rPr>
              <a:t>Lanzamiento</a:t>
            </a:r>
            <a:r>
              <a:rPr lang="en-US" sz="1800" spc="91">
                <a:solidFill>
                  <a:srgbClr val="9C5FEE"/>
                </a:solidFill>
                <a:latin typeface="Montserrat Ultra-Bold"/>
              </a:rPr>
              <a:t> </a:t>
            </a:r>
            <a:r>
              <a:rPr lang="en-US" sz="1800" spc="91" err="1">
                <a:solidFill>
                  <a:srgbClr val="9C5FEE"/>
                </a:solidFill>
                <a:latin typeface="Montserrat Ultra-Bold"/>
              </a:rPr>
              <a:t>en</a:t>
            </a:r>
            <a:r>
              <a:rPr lang="en-US" sz="1800" spc="91">
                <a:solidFill>
                  <a:srgbClr val="9C5FEE"/>
                </a:solidFill>
                <a:latin typeface="Montserrat Ultra-Bold"/>
              </a:rPr>
              <a:t> 2008</a:t>
            </a:r>
          </a:p>
        </p:txBody>
      </p:sp>
      <p:sp>
        <p:nvSpPr>
          <p:cNvPr id="24" name="TextBox 24"/>
          <p:cNvSpPr txBox="1"/>
          <p:nvPr/>
        </p:nvSpPr>
        <p:spPr>
          <a:xfrm>
            <a:off x="8115785" y="8563899"/>
            <a:ext cx="2965713" cy="297517"/>
          </a:xfrm>
          <a:prstGeom prst="rect">
            <a:avLst/>
          </a:prstGeom>
        </p:spPr>
        <p:txBody>
          <a:bodyPr wrap="square" lIns="0" tIns="0" rIns="0" bIns="0" rtlCol="0" anchor="t">
            <a:spAutoFit/>
          </a:bodyPr>
          <a:lstStyle/>
          <a:p>
            <a:pPr algn="l">
              <a:lnSpc>
                <a:spcPts val="2520"/>
              </a:lnSpc>
            </a:pPr>
            <a:r>
              <a:rPr lang="en-US" sz="1800" spc="91" dirty="0" err="1">
                <a:solidFill>
                  <a:srgbClr val="9B328F"/>
                </a:solidFill>
                <a:latin typeface="Montserrat Ultra-Bold"/>
              </a:rPr>
              <a:t>Lanzamiento</a:t>
            </a:r>
            <a:r>
              <a:rPr lang="en-US" sz="1800" spc="91" dirty="0">
                <a:solidFill>
                  <a:srgbClr val="9B328F"/>
                </a:solidFill>
                <a:latin typeface="Montserrat Ultra-Bold"/>
              </a:rPr>
              <a:t> </a:t>
            </a:r>
            <a:r>
              <a:rPr lang="en-US" sz="1800" spc="91" dirty="0" err="1">
                <a:solidFill>
                  <a:srgbClr val="9B328F"/>
                </a:solidFill>
                <a:latin typeface="Montserrat Ultra-Bold"/>
              </a:rPr>
              <a:t>en</a:t>
            </a:r>
            <a:r>
              <a:rPr lang="en-US" sz="1800" spc="91" dirty="0">
                <a:solidFill>
                  <a:srgbClr val="9B328F"/>
                </a:solidFill>
                <a:latin typeface="Montserrat Ultra-Bold"/>
              </a:rPr>
              <a:t> 2017</a:t>
            </a:r>
          </a:p>
        </p:txBody>
      </p:sp>
      <p:sp>
        <p:nvSpPr>
          <p:cNvPr id="25" name="TextBox 25"/>
          <p:cNvSpPr txBox="1"/>
          <p:nvPr/>
        </p:nvSpPr>
        <p:spPr>
          <a:xfrm>
            <a:off x="9940766" y="3704739"/>
            <a:ext cx="3035122" cy="297517"/>
          </a:xfrm>
          <a:prstGeom prst="rect">
            <a:avLst/>
          </a:prstGeom>
        </p:spPr>
        <p:txBody>
          <a:bodyPr wrap="square" lIns="0" tIns="0" rIns="0" bIns="0" rtlCol="0" anchor="t">
            <a:spAutoFit/>
          </a:bodyPr>
          <a:lstStyle/>
          <a:p>
            <a:pPr algn="l">
              <a:lnSpc>
                <a:spcPts val="2520"/>
              </a:lnSpc>
            </a:pPr>
            <a:r>
              <a:rPr lang="en-US" sz="1800" spc="89" err="1">
                <a:solidFill>
                  <a:srgbClr val="D94D5F"/>
                </a:solidFill>
                <a:latin typeface="Montserrat Ultra-Bold"/>
              </a:rPr>
              <a:t>Lanzamiento</a:t>
            </a:r>
            <a:r>
              <a:rPr lang="en-US" sz="1800" spc="89">
                <a:solidFill>
                  <a:srgbClr val="D94D5F"/>
                </a:solidFill>
                <a:latin typeface="Montserrat Ultra-Bold"/>
              </a:rPr>
              <a:t> </a:t>
            </a:r>
            <a:r>
              <a:rPr lang="en-US" sz="1800" spc="89" err="1">
                <a:solidFill>
                  <a:srgbClr val="D94D5F"/>
                </a:solidFill>
                <a:latin typeface="Montserrat Ultra-Bold"/>
              </a:rPr>
              <a:t>en</a:t>
            </a:r>
            <a:r>
              <a:rPr lang="en-US" sz="1800" spc="89">
                <a:solidFill>
                  <a:srgbClr val="D94D5F"/>
                </a:solidFill>
                <a:latin typeface="Montserrat Ultra-Bold"/>
              </a:rPr>
              <a:t> 2018</a:t>
            </a:r>
          </a:p>
        </p:txBody>
      </p:sp>
      <p:sp>
        <p:nvSpPr>
          <p:cNvPr id="26" name="TextBox 26"/>
          <p:cNvSpPr txBox="1"/>
          <p:nvPr/>
        </p:nvSpPr>
        <p:spPr>
          <a:xfrm>
            <a:off x="11647456" y="8546487"/>
            <a:ext cx="2965712" cy="297517"/>
          </a:xfrm>
          <a:prstGeom prst="rect">
            <a:avLst/>
          </a:prstGeom>
        </p:spPr>
        <p:txBody>
          <a:bodyPr wrap="square" lIns="0" tIns="0" rIns="0" bIns="0" rtlCol="0" anchor="t">
            <a:spAutoFit/>
          </a:bodyPr>
          <a:lstStyle/>
          <a:p>
            <a:pPr algn="l">
              <a:lnSpc>
                <a:spcPts val="2520"/>
              </a:lnSpc>
            </a:pPr>
            <a:r>
              <a:rPr lang="en-US" sz="1800" spc="89" err="1">
                <a:solidFill>
                  <a:srgbClr val="E4925B"/>
                </a:solidFill>
                <a:latin typeface="Montserrat Ultra-Bold"/>
              </a:rPr>
              <a:t>Lanzamiento</a:t>
            </a:r>
            <a:r>
              <a:rPr lang="en-US" sz="1800" spc="89">
                <a:solidFill>
                  <a:srgbClr val="E4925B"/>
                </a:solidFill>
                <a:latin typeface="Montserrat Ultra-Bold"/>
              </a:rPr>
              <a:t> </a:t>
            </a:r>
            <a:r>
              <a:rPr lang="en-US" sz="1800" spc="89" err="1">
                <a:solidFill>
                  <a:srgbClr val="E4925B"/>
                </a:solidFill>
                <a:latin typeface="Montserrat Ultra-Bold"/>
              </a:rPr>
              <a:t>en</a:t>
            </a:r>
            <a:r>
              <a:rPr lang="en-US" sz="1800" spc="89">
                <a:solidFill>
                  <a:srgbClr val="E4925B"/>
                </a:solidFill>
                <a:latin typeface="Montserrat Ultra-Bold"/>
              </a:rPr>
              <a:t> 2020</a:t>
            </a:r>
          </a:p>
        </p:txBody>
      </p:sp>
      <p:sp>
        <p:nvSpPr>
          <p:cNvPr id="27" name="TextBox 27"/>
          <p:cNvSpPr txBox="1"/>
          <p:nvPr/>
        </p:nvSpPr>
        <p:spPr>
          <a:xfrm>
            <a:off x="13456768" y="3703415"/>
            <a:ext cx="3035122" cy="297517"/>
          </a:xfrm>
          <a:prstGeom prst="rect">
            <a:avLst/>
          </a:prstGeom>
        </p:spPr>
        <p:txBody>
          <a:bodyPr wrap="square" lIns="0" tIns="0" rIns="0" bIns="0" rtlCol="0" anchor="t">
            <a:spAutoFit/>
          </a:bodyPr>
          <a:lstStyle/>
          <a:p>
            <a:pPr algn="l">
              <a:lnSpc>
                <a:spcPts val="2520"/>
              </a:lnSpc>
            </a:pPr>
            <a:r>
              <a:rPr lang="en-US" sz="1800" spc="89" err="1">
                <a:solidFill>
                  <a:srgbClr val="F0C45F"/>
                </a:solidFill>
                <a:latin typeface="Montserrat Ultra-Bold"/>
              </a:rPr>
              <a:t>Lanzamiento</a:t>
            </a:r>
            <a:r>
              <a:rPr lang="en-US" sz="1800" spc="89">
                <a:solidFill>
                  <a:srgbClr val="F0C45F"/>
                </a:solidFill>
                <a:latin typeface="Montserrat Ultra-Bold"/>
              </a:rPr>
              <a:t> </a:t>
            </a:r>
            <a:r>
              <a:rPr lang="en-US" sz="1800" spc="89" err="1">
                <a:solidFill>
                  <a:srgbClr val="F0C45F"/>
                </a:solidFill>
                <a:latin typeface="Montserrat Ultra-Bold"/>
              </a:rPr>
              <a:t>en</a:t>
            </a:r>
            <a:r>
              <a:rPr lang="en-US" sz="1800" spc="89">
                <a:solidFill>
                  <a:srgbClr val="F0C45F"/>
                </a:solidFill>
                <a:latin typeface="Montserrat Ultra-Bold"/>
              </a:rPr>
              <a:t> 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3093996"/>
            <a:ext cx="1913620" cy="3603622"/>
          </a:xfrm>
          <a:custGeom>
            <a:avLst/>
            <a:gdLst/>
            <a:ahLst/>
            <a:cxnLst/>
            <a:rect l="l" t="t" r="r" b="b"/>
            <a:pathLst>
              <a:path w="1913620" h="3603622">
                <a:moveTo>
                  <a:pt x="0" y="0"/>
                </a:moveTo>
                <a:lnTo>
                  <a:pt x="1913620" y="0"/>
                </a:lnTo>
                <a:lnTo>
                  <a:pt x="1913620" y="3603622"/>
                </a:lnTo>
                <a:lnTo>
                  <a:pt x="0" y="3603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2004003" y="-63503"/>
            <a:ext cx="6575422" cy="8630345"/>
          </a:xfrm>
          <a:custGeom>
            <a:avLst/>
            <a:gdLst/>
            <a:ahLst/>
            <a:cxnLst/>
            <a:rect l="l" t="t" r="r" b="b"/>
            <a:pathLst>
              <a:path w="6575422" h="8630345">
                <a:moveTo>
                  <a:pt x="0" y="0"/>
                </a:moveTo>
                <a:lnTo>
                  <a:pt x="6575422" y="0"/>
                </a:lnTo>
                <a:lnTo>
                  <a:pt x="6575422" y="8630345"/>
                </a:lnTo>
                <a:lnTo>
                  <a:pt x="0" y="86303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0" y="5232016"/>
            <a:ext cx="5320570" cy="5054984"/>
            <a:chOff x="0" y="0"/>
            <a:chExt cx="7094093" cy="6739979"/>
          </a:xfrm>
        </p:grpSpPr>
        <p:sp>
          <p:nvSpPr>
            <p:cNvPr id="5" name="Freeform 5"/>
            <p:cNvSpPr/>
            <p:nvPr/>
          </p:nvSpPr>
          <p:spPr>
            <a:xfrm>
              <a:off x="0" y="0"/>
              <a:ext cx="7094093" cy="6740017"/>
            </a:xfrm>
            <a:custGeom>
              <a:avLst/>
              <a:gdLst/>
              <a:ahLst/>
              <a:cxnLst/>
              <a:rect l="l" t="t" r="r" b="b"/>
              <a:pathLst>
                <a:path w="7094093" h="6740017">
                  <a:moveTo>
                    <a:pt x="2528570" y="0"/>
                  </a:moveTo>
                  <a:lnTo>
                    <a:pt x="0" y="2528570"/>
                  </a:lnTo>
                  <a:lnTo>
                    <a:pt x="0" y="6602730"/>
                  </a:lnTo>
                  <a:lnTo>
                    <a:pt x="137287" y="6740017"/>
                  </a:lnTo>
                  <a:lnTo>
                    <a:pt x="4919726" y="6740017"/>
                  </a:lnTo>
                  <a:lnTo>
                    <a:pt x="7094093" y="4565523"/>
                  </a:lnTo>
                  <a:lnTo>
                    <a:pt x="2528570" y="0"/>
                  </a:lnTo>
                  <a:close/>
                </a:path>
              </a:pathLst>
            </a:custGeom>
            <a:blipFill>
              <a:blip r:embed="rId6"/>
              <a:stretch>
                <a:fillRect l="-28716" b="-35478"/>
              </a:stretch>
            </a:blipFill>
          </p:spPr>
          <p:txBody>
            <a:bodyPr/>
            <a:lstStyle/>
            <a:p>
              <a:endParaRPr lang="es-419"/>
            </a:p>
          </p:txBody>
        </p:sp>
      </p:grpSp>
      <p:grpSp>
        <p:nvGrpSpPr>
          <p:cNvPr id="6" name="Group 6"/>
          <p:cNvGrpSpPr>
            <a:grpSpLocks noChangeAspect="1"/>
          </p:cNvGrpSpPr>
          <p:nvPr/>
        </p:nvGrpSpPr>
        <p:grpSpPr>
          <a:xfrm>
            <a:off x="0" y="0"/>
            <a:ext cx="4753499" cy="4615558"/>
            <a:chOff x="0" y="0"/>
            <a:chExt cx="6337998" cy="6154077"/>
          </a:xfrm>
        </p:grpSpPr>
        <p:sp>
          <p:nvSpPr>
            <p:cNvPr id="7" name="Freeform 7"/>
            <p:cNvSpPr/>
            <p:nvPr/>
          </p:nvSpPr>
          <p:spPr>
            <a:xfrm>
              <a:off x="0" y="0"/>
              <a:ext cx="6338062" cy="6154039"/>
            </a:xfrm>
            <a:custGeom>
              <a:avLst/>
              <a:gdLst/>
              <a:ahLst/>
              <a:cxnLst/>
              <a:rect l="l" t="t" r="r" b="b"/>
              <a:pathLst>
                <a:path w="6338062" h="6154039">
                  <a:moveTo>
                    <a:pt x="1233678" y="0"/>
                  </a:moveTo>
                  <a:lnTo>
                    <a:pt x="0" y="1233678"/>
                  </a:lnTo>
                  <a:lnTo>
                    <a:pt x="0" y="3568827"/>
                  </a:lnTo>
                  <a:lnTo>
                    <a:pt x="2585212" y="6154039"/>
                  </a:lnTo>
                  <a:lnTo>
                    <a:pt x="6338062" y="2401189"/>
                  </a:lnTo>
                  <a:lnTo>
                    <a:pt x="3936746" y="0"/>
                  </a:lnTo>
                  <a:close/>
                </a:path>
              </a:pathLst>
            </a:custGeom>
            <a:blipFill>
              <a:blip r:embed="rId7"/>
              <a:stretch>
                <a:fillRect l="-18422" t="-21961" b="-2"/>
              </a:stretch>
            </a:blipFill>
          </p:spPr>
          <p:txBody>
            <a:bodyPr/>
            <a:lstStyle/>
            <a:p>
              <a:endParaRPr lang="es-419"/>
            </a:p>
          </p:txBody>
        </p:sp>
      </p:grpSp>
      <p:sp>
        <p:nvSpPr>
          <p:cNvPr id="12" name="Freeform 12"/>
          <p:cNvSpPr/>
          <p:nvPr/>
        </p:nvSpPr>
        <p:spPr>
          <a:xfrm>
            <a:off x="9486900" y="2667000"/>
            <a:ext cx="3505200" cy="101603"/>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8"/>
            <a:stretch>
              <a:fillRect/>
            </a:stretch>
          </a:blipFill>
        </p:spPr>
        <p:txBody>
          <a:bodyPr/>
          <a:lstStyle/>
          <a:p>
            <a:endParaRPr lang="es-419"/>
          </a:p>
        </p:txBody>
      </p:sp>
      <p:sp>
        <p:nvSpPr>
          <p:cNvPr id="13" name="TextBox 13"/>
          <p:cNvSpPr txBox="1"/>
          <p:nvPr/>
        </p:nvSpPr>
        <p:spPr>
          <a:xfrm>
            <a:off x="9490024" y="1153373"/>
            <a:ext cx="7273976" cy="909160"/>
          </a:xfrm>
          <a:prstGeom prst="rect">
            <a:avLst/>
          </a:prstGeom>
        </p:spPr>
        <p:txBody>
          <a:bodyPr wrap="square" lIns="0" tIns="0" rIns="0" bIns="0" rtlCol="0" anchor="t">
            <a:spAutoFit/>
          </a:bodyPr>
          <a:lstStyle/>
          <a:p>
            <a:pPr algn="l">
              <a:lnSpc>
                <a:spcPts val="7350"/>
              </a:lnSpc>
            </a:pPr>
            <a:r>
              <a:rPr lang="en-US" sz="5250" err="1">
                <a:solidFill>
                  <a:srgbClr val="FFFFFF"/>
                </a:solidFill>
                <a:latin typeface="DM Serif Display"/>
              </a:rPr>
              <a:t>Beneficios</a:t>
            </a:r>
            <a:r>
              <a:rPr lang="en-US" sz="5250">
                <a:solidFill>
                  <a:srgbClr val="FFFFFF"/>
                </a:solidFill>
                <a:latin typeface="DM Serif Display"/>
              </a:rPr>
              <a:t> de </a:t>
            </a:r>
            <a:r>
              <a:rPr lang="en-US" sz="5250" err="1">
                <a:solidFill>
                  <a:srgbClr val="FFFFFF"/>
                </a:solidFill>
                <a:latin typeface="DM Serif Display"/>
              </a:rPr>
              <a:t>Memcache</a:t>
            </a:r>
            <a:endParaRPr lang="en-US" sz="5250">
              <a:solidFill>
                <a:srgbClr val="FFFFFF"/>
              </a:solidFill>
              <a:latin typeface="DM Serif Display"/>
            </a:endParaRPr>
          </a:p>
        </p:txBody>
      </p:sp>
      <p:sp>
        <p:nvSpPr>
          <p:cNvPr id="14" name="TextBox 14"/>
          <p:cNvSpPr txBox="1"/>
          <p:nvPr/>
        </p:nvSpPr>
        <p:spPr>
          <a:xfrm>
            <a:off x="9486900" y="3093996"/>
            <a:ext cx="7048500" cy="3707387"/>
          </a:xfrm>
          <a:prstGeom prst="rect">
            <a:avLst/>
          </a:prstGeom>
        </p:spPr>
        <p:txBody>
          <a:bodyPr wrap="square" lIns="0" tIns="0" rIns="0" bIns="0" rtlCol="0" anchor="t">
            <a:spAutoFit/>
          </a:bodyPr>
          <a:lstStyle/>
          <a:p>
            <a:pPr algn="l">
              <a:lnSpc>
                <a:spcPts val="3242"/>
              </a:lnSpc>
            </a:pPr>
            <a:r>
              <a:rPr lang="es-UY" sz="2700" spc="40">
                <a:solidFill>
                  <a:schemeClr val="bg1"/>
                </a:solidFill>
                <a:latin typeface="IBM Plex Sans Condensed"/>
              </a:rPr>
              <a:t>La implementación de </a:t>
            </a:r>
            <a:r>
              <a:rPr lang="es-UY" sz="2700" spc="40" err="1">
                <a:solidFill>
                  <a:schemeClr val="bg1"/>
                </a:solidFill>
                <a:latin typeface="IBM Plex Sans Condensed"/>
              </a:rPr>
              <a:t>Memcached</a:t>
            </a:r>
            <a:r>
              <a:rPr lang="es-UY" sz="2700" spc="40">
                <a:solidFill>
                  <a:schemeClr val="bg1"/>
                </a:solidFill>
                <a:latin typeface="IBM Plex Sans Condensed"/>
              </a:rPr>
              <a:t> ofrece varios </a:t>
            </a:r>
            <a:r>
              <a:rPr lang="es-UY" sz="2700" spc="40" err="1">
                <a:solidFill>
                  <a:schemeClr val="bg1"/>
                </a:solidFill>
                <a:latin typeface="IBM Plex Sans Condensed"/>
              </a:rPr>
              <a:t>beneﬁcios</a:t>
            </a:r>
            <a:r>
              <a:rPr lang="es-UY" sz="2700" spc="40">
                <a:solidFill>
                  <a:schemeClr val="bg1"/>
                </a:solidFill>
                <a:latin typeface="IBM Plex Sans Condensed"/>
              </a:rPr>
              <a:t> clave, como: </a:t>
            </a:r>
            <a:r>
              <a:rPr lang="es-UY" sz="2700" b="1" spc="40">
                <a:solidFill>
                  <a:schemeClr val="bg1"/>
                </a:solidFill>
                <a:latin typeface="IBM Plex Sans Condensed"/>
              </a:rPr>
              <a:t>1. Mejor rendimiento: </a:t>
            </a:r>
            <a:r>
              <a:rPr lang="es-UY" sz="2700" spc="40">
                <a:solidFill>
                  <a:schemeClr val="bg1"/>
                </a:solidFill>
                <a:latin typeface="IBM Plex Sans Condensed"/>
              </a:rPr>
              <a:t>al reducir la carga en la base de datos. </a:t>
            </a:r>
            <a:r>
              <a:rPr lang="es-UY" sz="2700" b="1" spc="40">
                <a:solidFill>
                  <a:schemeClr val="bg1"/>
                </a:solidFill>
                <a:latin typeface="IBM Plex Sans Condensed"/>
              </a:rPr>
              <a:t>2. Mayor escalabilidad:</a:t>
            </a:r>
            <a:r>
              <a:rPr lang="es-UY" sz="2700" spc="40">
                <a:solidFill>
                  <a:schemeClr val="bg1"/>
                </a:solidFill>
                <a:latin typeface="IBM Plex Sans Condensed"/>
              </a:rPr>
              <a:t> permite manejar altas cargas de </a:t>
            </a:r>
            <a:r>
              <a:rPr lang="es-UY" sz="2700" spc="40" err="1">
                <a:solidFill>
                  <a:schemeClr val="bg1"/>
                </a:solidFill>
                <a:latin typeface="IBM Plex Sans Condensed"/>
              </a:rPr>
              <a:t>tráﬁco</a:t>
            </a:r>
            <a:r>
              <a:rPr lang="es-UY" sz="2700" spc="40">
                <a:solidFill>
                  <a:schemeClr val="bg1"/>
                </a:solidFill>
                <a:latin typeface="IBM Plex Sans Condensed"/>
              </a:rPr>
              <a:t>. </a:t>
            </a:r>
            <a:r>
              <a:rPr lang="es-UY" sz="2700" b="1" spc="40">
                <a:solidFill>
                  <a:schemeClr val="bg1"/>
                </a:solidFill>
                <a:latin typeface="IBM Plex Sans Condensed"/>
              </a:rPr>
              <a:t>3. Menor latencia: </a:t>
            </a:r>
            <a:r>
              <a:rPr lang="es-UY" sz="2700" spc="40">
                <a:solidFill>
                  <a:schemeClr val="bg1"/>
                </a:solidFill>
                <a:latin typeface="IBM Plex Sans Condensed"/>
              </a:rPr>
              <a:t>al acceder a los datos en memoria en lugar de realizar consultas a la base de datos. </a:t>
            </a:r>
            <a:r>
              <a:rPr lang="es-UY" sz="2700" b="1" spc="40">
                <a:solidFill>
                  <a:schemeClr val="bg1"/>
                </a:solidFill>
                <a:latin typeface="IBM Plex Sans Condensed"/>
              </a:rPr>
              <a:t>4. Optimización de recursos: </a:t>
            </a:r>
            <a:r>
              <a:rPr lang="es-UY" sz="2700" spc="40">
                <a:solidFill>
                  <a:schemeClr val="bg1"/>
                </a:solidFill>
                <a:latin typeface="IBM Plex Sans Condensed"/>
              </a:rPr>
              <a:t>al disminuir la carga en el servidor y mejorar la </a:t>
            </a:r>
            <a:r>
              <a:rPr lang="es-UY" sz="2700" spc="40" err="1">
                <a:solidFill>
                  <a:schemeClr val="bg1"/>
                </a:solidFill>
                <a:latin typeface="IBM Plex Sans Condensed"/>
              </a:rPr>
              <a:t>eﬁciencia</a:t>
            </a:r>
            <a:r>
              <a:rPr lang="es-UY" sz="2700" spc="40">
                <a:solidFill>
                  <a:schemeClr val="bg1"/>
                </a:solidFill>
                <a:latin typeface="IBM Plex Sans Condensed"/>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63503" y="2700985"/>
            <a:ext cx="4743555" cy="7649518"/>
          </a:xfrm>
          <a:custGeom>
            <a:avLst/>
            <a:gdLst/>
            <a:ahLst/>
            <a:cxnLst/>
            <a:rect l="l" t="t" r="r" b="b"/>
            <a:pathLst>
              <a:path w="4743555" h="7649518">
                <a:moveTo>
                  <a:pt x="0" y="0"/>
                </a:moveTo>
                <a:lnTo>
                  <a:pt x="4743555" y="0"/>
                </a:lnTo>
                <a:lnTo>
                  <a:pt x="4743555" y="7649518"/>
                </a:lnTo>
                <a:lnTo>
                  <a:pt x="0" y="7649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10688673" y="-30041"/>
            <a:ext cx="7747502" cy="5547846"/>
          </a:xfrm>
          <a:custGeom>
            <a:avLst/>
            <a:gdLst/>
            <a:ahLst/>
            <a:cxnLst/>
            <a:rect l="l" t="t" r="r" b="b"/>
            <a:pathLst>
              <a:path w="7747502" h="5547846">
                <a:moveTo>
                  <a:pt x="0" y="0"/>
                </a:moveTo>
                <a:lnTo>
                  <a:pt x="7747501" y="0"/>
                </a:lnTo>
                <a:lnTo>
                  <a:pt x="7747501" y="5547846"/>
                </a:lnTo>
                <a:lnTo>
                  <a:pt x="0" y="55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sp>
        <p:nvSpPr>
          <p:cNvPr id="4" name="Freeform 4"/>
          <p:cNvSpPr/>
          <p:nvPr/>
        </p:nvSpPr>
        <p:spPr>
          <a:xfrm>
            <a:off x="1898586" y="1264347"/>
            <a:ext cx="2138899" cy="45719"/>
          </a:xfrm>
          <a:custGeom>
            <a:avLst/>
            <a:gdLst/>
            <a:ahLst/>
            <a:cxnLst/>
            <a:rect l="l" t="t" r="r" b="b"/>
            <a:pathLst>
              <a:path w="3975097" h="101603">
                <a:moveTo>
                  <a:pt x="0" y="0"/>
                </a:moveTo>
                <a:lnTo>
                  <a:pt x="3975097" y="0"/>
                </a:lnTo>
                <a:lnTo>
                  <a:pt x="3975097" y="101603"/>
                </a:lnTo>
                <a:lnTo>
                  <a:pt x="0" y="101603"/>
                </a:lnTo>
                <a:lnTo>
                  <a:pt x="0" y="0"/>
                </a:lnTo>
                <a:close/>
              </a:path>
            </a:pathLst>
          </a:custGeom>
          <a:blipFill>
            <a:blip r:embed="rId6"/>
            <a:stretch>
              <a:fillRect/>
            </a:stretch>
          </a:blipFill>
        </p:spPr>
        <p:txBody>
          <a:bodyPr/>
          <a:lstStyle/>
          <a:p>
            <a:endParaRPr lang="es-419"/>
          </a:p>
        </p:txBody>
      </p:sp>
      <p:grpSp>
        <p:nvGrpSpPr>
          <p:cNvPr id="5" name="Group 5"/>
          <p:cNvGrpSpPr>
            <a:grpSpLocks noChangeAspect="1"/>
          </p:cNvGrpSpPr>
          <p:nvPr/>
        </p:nvGrpSpPr>
        <p:grpSpPr>
          <a:xfrm>
            <a:off x="11092748" y="3321653"/>
            <a:ext cx="6372130" cy="6372130"/>
            <a:chOff x="0" y="0"/>
            <a:chExt cx="8496173" cy="8496173"/>
          </a:xfrm>
        </p:grpSpPr>
        <p:sp>
          <p:nvSpPr>
            <p:cNvPr id="6" name="Freeform 6"/>
            <p:cNvSpPr/>
            <p:nvPr/>
          </p:nvSpPr>
          <p:spPr>
            <a:xfrm>
              <a:off x="0" y="0"/>
              <a:ext cx="8496173" cy="8496173"/>
            </a:xfrm>
            <a:custGeom>
              <a:avLst/>
              <a:gdLst/>
              <a:ahLst/>
              <a:cxnLst/>
              <a:rect l="l" t="t" r="r" b="b"/>
              <a:pathLst>
                <a:path w="8496173" h="8496173">
                  <a:moveTo>
                    <a:pt x="4248023" y="0"/>
                  </a:moveTo>
                  <a:lnTo>
                    <a:pt x="0" y="4248023"/>
                  </a:lnTo>
                  <a:lnTo>
                    <a:pt x="4248023" y="8496173"/>
                  </a:lnTo>
                  <a:lnTo>
                    <a:pt x="8496173" y="4248023"/>
                  </a:lnTo>
                  <a:lnTo>
                    <a:pt x="4248023" y="0"/>
                  </a:lnTo>
                  <a:close/>
                </a:path>
              </a:pathLst>
            </a:custGeom>
            <a:blipFill>
              <a:blip r:embed="rId7"/>
              <a:stretch>
                <a:fillRect b="-1"/>
              </a:stretch>
            </a:blipFill>
          </p:spPr>
          <p:txBody>
            <a:bodyPr/>
            <a:lstStyle/>
            <a:p>
              <a:endParaRPr lang="es-419"/>
            </a:p>
          </p:txBody>
        </p:sp>
      </p:grpSp>
      <p:sp>
        <p:nvSpPr>
          <p:cNvPr id="11" name="TextBox 11"/>
          <p:cNvSpPr txBox="1"/>
          <p:nvPr/>
        </p:nvSpPr>
        <p:spPr>
          <a:xfrm>
            <a:off x="216264" y="251635"/>
            <a:ext cx="10837847" cy="1058431"/>
          </a:xfrm>
          <a:prstGeom prst="rect">
            <a:avLst/>
          </a:prstGeom>
        </p:spPr>
        <p:txBody>
          <a:bodyPr wrap="square" lIns="0" tIns="0" rIns="0" bIns="0" rtlCol="0" anchor="t">
            <a:spAutoFit/>
          </a:bodyPr>
          <a:lstStyle/>
          <a:p>
            <a:pPr algn="l">
              <a:lnSpc>
                <a:spcPts val="8610"/>
              </a:lnSpc>
            </a:pPr>
            <a:r>
              <a:rPr lang="en-US" sz="6150" err="1">
                <a:solidFill>
                  <a:srgbClr val="FFFFFF"/>
                </a:solidFill>
                <a:latin typeface="DM Serif Display"/>
              </a:rPr>
              <a:t>Esquemas</a:t>
            </a:r>
            <a:r>
              <a:rPr lang="en-US" sz="6150">
                <a:solidFill>
                  <a:srgbClr val="FFFFFF"/>
                </a:solidFill>
                <a:latin typeface="DM Serif Display"/>
              </a:rPr>
              <a:t>?</a:t>
            </a:r>
          </a:p>
        </p:txBody>
      </p:sp>
      <p:sp>
        <p:nvSpPr>
          <p:cNvPr id="13" name="CuadroTexto 12">
            <a:extLst>
              <a:ext uri="{FF2B5EF4-FFF2-40B4-BE49-F238E27FC236}">
                <a16:creationId xmlns:a16="http://schemas.microsoft.com/office/drawing/2014/main" id="{33EBA138-AF5E-B2E6-D053-0637D4EC3249}"/>
              </a:ext>
            </a:extLst>
          </p:cNvPr>
          <p:cNvSpPr txBox="1"/>
          <p:nvPr/>
        </p:nvSpPr>
        <p:spPr>
          <a:xfrm>
            <a:off x="1291130" y="1694757"/>
            <a:ext cx="7852869" cy="2246769"/>
          </a:xfrm>
          <a:prstGeom prst="rect">
            <a:avLst/>
          </a:prstGeom>
          <a:noFill/>
        </p:spPr>
        <p:txBody>
          <a:bodyPr wrap="square" rtlCol="0">
            <a:spAutoFit/>
          </a:bodyPr>
          <a:lstStyle/>
          <a:p>
            <a:r>
              <a:rPr lang="es-419" sz="2000">
                <a:solidFill>
                  <a:srgbClr val="D1D5DB"/>
                </a:solidFill>
                <a:latin typeface="Söhne"/>
              </a:rPr>
              <a:t>En </a:t>
            </a:r>
            <a:r>
              <a:rPr lang="es-419" sz="2000" b="0" i="0" err="1">
                <a:solidFill>
                  <a:srgbClr val="D1D5DB"/>
                </a:solidFill>
                <a:effectLst/>
                <a:latin typeface="Söhne"/>
              </a:rPr>
              <a:t>Memcached</a:t>
            </a:r>
            <a:r>
              <a:rPr lang="es-419" sz="2000">
                <a:solidFill>
                  <a:srgbClr val="D1D5DB"/>
                </a:solidFill>
                <a:latin typeface="Söhne"/>
              </a:rPr>
              <a:t> se diferencia su esquema con las bases de datos relacionales en que esta utiliza un modelo de base de estilo clave valor. El cual no requiere de </a:t>
            </a:r>
            <a:r>
              <a:rPr lang="es-419" sz="2000" b="0" i="0">
                <a:solidFill>
                  <a:srgbClr val="D1D5DB"/>
                </a:solidFill>
                <a:effectLst/>
                <a:latin typeface="Söhne"/>
              </a:rPr>
              <a:t>definición de un esquema de tablas o relaciones complejas.</a:t>
            </a:r>
          </a:p>
          <a:p>
            <a:r>
              <a:rPr lang="es-419" sz="2000">
                <a:solidFill>
                  <a:srgbClr val="D1D5DB"/>
                </a:solidFill>
                <a:latin typeface="Söhne"/>
              </a:rPr>
              <a:t>Siendo este un método en el que el esquema es según como tu organices tus datos , utilizando claves y claves </a:t>
            </a:r>
            <a:r>
              <a:rPr lang="es-419" sz="2000" b="0" i="0">
                <a:solidFill>
                  <a:srgbClr val="D1D5DB"/>
                </a:solidFill>
                <a:effectLst/>
                <a:latin typeface="Söhne"/>
              </a:rPr>
              <a:t>y las decisiones que tomas en función de tus necesidades específicas</a:t>
            </a:r>
            <a:r>
              <a:rPr lang="es-419" sz="2000">
                <a:solidFill>
                  <a:srgbClr val="D1D5DB"/>
                </a:solidFill>
                <a:latin typeface="Söhne"/>
              </a:rPr>
              <a:t> </a:t>
            </a:r>
          </a:p>
        </p:txBody>
      </p:sp>
      <p:sp>
        <p:nvSpPr>
          <p:cNvPr id="16" name="TextBox 11">
            <a:extLst>
              <a:ext uri="{FF2B5EF4-FFF2-40B4-BE49-F238E27FC236}">
                <a16:creationId xmlns:a16="http://schemas.microsoft.com/office/drawing/2014/main" id="{01AF284E-DDE4-2377-740B-42114CEC8D90}"/>
              </a:ext>
            </a:extLst>
          </p:cNvPr>
          <p:cNvSpPr txBox="1"/>
          <p:nvPr/>
        </p:nvSpPr>
        <p:spPr>
          <a:xfrm>
            <a:off x="4166274" y="4221282"/>
            <a:ext cx="10837847" cy="992579"/>
          </a:xfrm>
          <a:prstGeom prst="rect">
            <a:avLst/>
          </a:prstGeom>
        </p:spPr>
        <p:txBody>
          <a:bodyPr wrap="square" lIns="0" tIns="0" rIns="0" bIns="0" rtlCol="0" anchor="t">
            <a:spAutoFit/>
          </a:bodyPr>
          <a:lstStyle/>
          <a:p>
            <a:pPr algn="l">
              <a:lnSpc>
                <a:spcPts val="8610"/>
              </a:lnSpc>
            </a:pPr>
            <a:r>
              <a:rPr lang="en-US" sz="4400">
                <a:solidFill>
                  <a:srgbClr val="FFFFFF"/>
                </a:solidFill>
                <a:latin typeface="DM Serif Display"/>
              </a:rPr>
              <a:t>Que </a:t>
            </a:r>
            <a:r>
              <a:rPr lang="en-US" sz="4400" err="1">
                <a:solidFill>
                  <a:srgbClr val="FFFFFF"/>
                </a:solidFill>
                <a:latin typeface="DM Serif Display"/>
              </a:rPr>
              <a:t>hacemos</a:t>
            </a:r>
            <a:r>
              <a:rPr lang="en-US" sz="4400">
                <a:solidFill>
                  <a:srgbClr val="FFFFFF"/>
                </a:solidFill>
                <a:latin typeface="DM Serif Display"/>
              </a:rPr>
              <a:t> </a:t>
            </a:r>
            <a:r>
              <a:rPr lang="en-US" sz="4400" err="1">
                <a:solidFill>
                  <a:srgbClr val="FFFFFF"/>
                </a:solidFill>
                <a:latin typeface="DM Serif Display"/>
              </a:rPr>
              <a:t>entonces</a:t>
            </a:r>
            <a:r>
              <a:rPr lang="en-US" sz="4400">
                <a:solidFill>
                  <a:srgbClr val="FFFFFF"/>
                </a:solidFill>
                <a:latin typeface="DM Serif Display"/>
              </a:rPr>
              <a:t>?</a:t>
            </a:r>
          </a:p>
        </p:txBody>
      </p:sp>
      <p:sp>
        <p:nvSpPr>
          <p:cNvPr id="18" name="CuadroTexto 17">
            <a:extLst>
              <a:ext uri="{FF2B5EF4-FFF2-40B4-BE49-F238E27FC236}">
                <a16:creationId xmlns:a16="http://schemas.microsoft.com/office/drawing/2014/main" id="{86C97506-4696-90B9-A5E6-2F29AA4560DD}"/>
              </a:ext>
            </a:extLst>
          </p:cNvPr>
          <p:cNvSpPr txBox="1"/>
          <p:nvPr/>
        </p:nvSpPr>
        <p:spPr>
          <a:xfrm>
            <a:off x="3580327" y="5517805"/>
            <a:ext cx="7108346" cy="1323439"/>
          </a:xfrm>
          <a:prstGeom prst="rect">
            <a:avLst/>
          </a:prstGeom>
          <a:noFill/>
        </p:spPr>
        <p:txBody>
          <a:bodyPr wrap="square" rtlCol="0">
            <a:spAutoFit/>
          </a:bodyPr>
          <a:lstStyle/>
          <a:p>
            <a:r>
              <a:rPr lang="es-419" sz="2000">
                <a:solidFill>
                  <a:schemeClr val="bg1"/>
                </a:solidFill>
              </a:rPr>
              <a:t>Como se mencionó no contamos con un esquema complejo o fijo.</a:t>
            </a:r>
            <a:br>
              <a:rPr lang="es-419" sz="2000">
                <a:solidFill>
                  <a:schemeClr val="bg1"/>
                </a:solidFill>
              </a:rPr>
            </a:br>
            <a:r>
              <a:rPr lang="es-419" sz="2000">
                <a:solidFill>
                  <a:schemeClr val="bg1"/>
                </a:solidFill>
              </a:rPr>
              <a:t>Por lo que se opta por aplicar las llamadas “</a:t>
            </a:r>
            <a:r>
              <a:rPr lang="es-419" sz="2000" b="1">
                <a:solidFill>
                  <a:schemeClr val="bg1"/>
                </a:solidFill>
              </a:rPr>
              <a:t>bunas prácticas</a:t>
            </a:r>
            <a:r>
              <a:rPr lang="es-419" sz="2000">
                <a:solidFill>
                  <a:schemeClr val="bg1"/>
                </a:solidFill>
              </a:rPr>
              <a:t>” las cuales nos facilitaran esta tarea.</a:t>
            </a:r>
            <a:br>
              <a:rPr lang="es-419" sz="2000">
                <a:solidFill>
                  <a:schemeClr val="bg1"/>
                </a:solidFill>
              </a:rPr>
            </a:br>
            <a:r>
              <a:rPr lang="es-419" sz="2000">
                <a:solidFill>
                  <a:schemeClr val="bg1"/>
                </a:solidFill>
              </a:rPr>
              <a:t>	Alguna de las Principales recomendaciones a usar son:</a:t>
            </a:r>
          </a:p>
        </p:txBody>
      </p:sp>
      <p:sp>
        <p:nvSpPr>
          <p:cNvPr id="19" name="CuadroTexto 18">
            <a:extLst>
              <a:ext uri="{FF2B5EF4-FFF2-40B4-BE49-F238E27FC236}">
                <a16:creationId xmlns:a16="http://schemas.microsoft.com/office/drawing/2014/main" id="{0006C62F-8663-1379-BFA2-AE14AA0F72DB}"/>
              </a:ext>
            </a:extLst>
          </p:cNvPr>
          <p:cNvSpPr txBox="1"/>
          <p:nvPr/>
        </p:nvSpPr>
        <p:spPr>
          <a:xfrm>
            <a:off x="5635187" y="7021712"/>
            <a:ext cx="6372130" cy="28146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s-419" sz="2000" b="1" i="0">
                <a:solidFill>
                  <a:schemeClr val="bg1"/>
                </a:solidFill>
                <a:effectLst/>
                <a:latin typeface="Söhne"/>
              </a:rPr>
              <a:t>Uso de Claves Significativas</a:t>
            </a:r>
          </a:p>
          <a:p>
            <a:pPr marL="285750" indent="-285750">
              <a:lnSpc>
                <a:spcPct val="150000"/>
              </a:lnSpc>
              <a:buFont typeface="Wingdings" panose="05000000000000000000" pitchFamily="2" charset="2"/>
              <a:buChar char="Ø"/>
            </a:pPr>
            <a:r>
              <a:rPr lang="es-419" sz="2000" b="1" i="0">
                <a:solidFill>
                  <a:schemeClr val="bg1"/>
                </a:solidFill>
                <a:effectLst/>
                <a:latin typeface="Söhne"/>
              </a:rPr>
              <a:t>Organización de Datos</a:t>
            </a:r>
            <a:endParaRPr lang="es-419" sz="2000" b="1">
              <a:solidFill>
                <a:schemeClr val="bg1"/>
              </a:solidFill>
              <a:latin typeface="Söhne"/>
            </a:endParaRPr>
          </a:p>
          <a:p>
            <a:pPr marL="285750" indent="-285750">
              <a:lnSpc>
                <a:spcPct val="150000"/>
              </a:lnSpc>
              <a:buFont typeface="Wingdings" panose="05000000000000000000" pitchFamily="2" charset="2"/>
              <a:buChar char="Ø"/>
            </a:pPr>
            <a:r>
              <a:rPr lang="es-419" sz="2000" b="1" i="0">
                <a:solidFill>
                  <a:schemeClr val="bg1"/>
                </a:solidFill>
                <a:effectLst/>
                <a:latin typeface="Söhne"/>
              </a:rPr>
              <a:t>Almacenamiento en Formato Serializado</a:t>
            </a:r>
          </a:p>
          <a:p>
            <a:pPr marL="285750" indent="-285750">
              <a:lnSpc>
                <a:spcPct val="150000"/>
              </a:lnSpc>
              <a:buFont typeface="Wingdings" panose="05000000000000000000" pitchFamily="2" charset="2"/>
              <a:buChar char="Ø"/>
            </a:pPr>
            <a:r>
              <a:rPr lang="es-419" sz="2000" b="1" i="0">
                <a:solidFill>
                  <a:schemeClr val="bg1"/>
                </a:solidFill>
                <a:effectLst/>
                <a:latin typeface="Söhne"/>
              </a:rPr>
              <a:t>Gestión del Tiempo de Vida</a:t>
            </a:r>
            <a:endParaRPr lang="es-419" sz="2000" b="1">
              <a:solidFill>
                <a:schemeClr val="bg1"/>
              </a:solidFill>
              <a:latin typeface="Söhne"/>
            </a:endParaRPr>
          </a:p>
          <a:p>
            <a:pPr marL="285750" indent="-285750">
              <a:lnSpc>
                <a:spcPct val="150000"/>
              </a:lnSpc>
              <a:buFont typeface="Wingdings" panose="05000000000000000000" pitchFamily="2" charset="2"/>
              <a:buChar char="Ø"/>
            </a:pPr>
            <a:r>
              <a:rPr lang="es-419" sz="2000" b="1" i="0">
                <a:solidFill>
                  <a:schemeClr val="bg1"/>
                </a:solidFill>
                <a:effectLst/>
                <a:latin typeface="Söhne"/>
              </a:rPr>
              <a:t>Seguridad y Privacidad</a:t>
            </a:r>
          </a:p>
          <a:p>
            <a:pPr marL="285750" indent="-285750">
              <a:lnSpc>
                <a:spcPct val="150000"/>
              </a:lnSpc>
              <a:buFont typeface="Wingdings" panose="05000000000000000000" pitchFamily="2" charset="2"/>
              <a:buChar char="Ø"/>
            </a:pPr>
            <a:r>
              <a:rPr lang="es-419" sz="2000" b="1" i="0">
                <a:solidFill>
                  <a:schemeClr val="bg1"/>
                </a:solidFill>
                <a:effectLst/>
                <a:latin typeface="Söhne"/>
              </a:rPr>
              <a:t>Tamaño de la Caché</a:t>
            </a:r>
            <a:endParaRPr lang="es-419" sz="20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938"/>
        </a:solidFill>
        <a:effectLst/>
      </p:bgPr>
    </p:bg>
    <p:spTree>
      <p:nvGrpSpPr>
        <p:cNvPr id="1" name=""/>
        <p:cNvGrpSpPr/>
        <p:nvPr/>
      </p:nvGrpSpPr>
      <p:grpSpPr>
        <a:xfrm>
          <a:off x="0" y="0"/>
          <a:ext cx="0" cy="0"/>
          <a:chOff x="0" y="0"/>
          <a:chExt cx="0" cy="0"/>
        </a:xfrm>
      </p:grpSpPr>
      <p:sp>
        <p:nvSpPr>
          <p:cNvPr id="2" name="Freeform 2"/>
          <p:cNvSpPr/>
          <p:nvPr/>
        </p:nvSpPr>
        <p:spPr>
          <a:xfrm>
            <a:off x="0" y="0"/>
            <a:ext cx="2565721" cy="2669067"/>
          </a:xfrm>
          <a:custGeom>
            <a:avLst/>
            <a:gdLst/>
            <a:ahLst/>
            <a:cxnLst/>
            <a:rect l="l" t="t" r="r" b="b"/>
            <a:pathLst>
              <a:path w="2565721" h="2669067">
                <a:moveTo>
                  <a:pt x="0" y="0"/>
                </a:moveTo>
                <a:lnTo>
                  <a:pt x="2565721" y="0"/>
                </a:lnTo>
                <a:lnTo>
                  <a:pt x="2565721" y="2669067"/>
                </a:lnTo>
                <a:lnTo>
                  <a:pt x="0" y="266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419"/>
          </a:p>
        </p:txBody>
      </p:sp>
      <p:sp>
        <p:nvSpPr>
          <p:cNvPr id="3" name="Freeform 3"/>
          <p:cNvSpPr/>
          <p:nvPr/>
        </p:nvSpPr>
        <p:spPr>
          <a:xfrm>
            <a:off x="-63503" y="2931433"/>
            <a:ext cx="7564517" cy="7419070"/>
          </a:xfrm>
          <a:custGeom>
            <a:avLst/>
            <a:gdLst/>
            <a:ahLst/>
            <a:cxnLst/>
            <a:rect l="l" t="t" r="r" b="b"/>
            <a:pathLst>
              <a:path w="7564517" h="7419070">
                <a:moveTo>
                  <a:pt x="0" y="0"/>
                </a:moveTo>
                <a:lnTo>
                  <a:pt x="7564517" y="0"/>
                </a:lnTo>
                <a:lnTo>
                  <a:pt x="7564517" y="7419070"/>
                </a:lnTo>
                <a:lnTo>
                  <a:pt x="0" y="7419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419"/>
          </a:p>
        </p:txBody>
      </p:sp>
      <p:grpSp>
        <p:nvGrpSpPr>
          <p:cNvPr id="4" name="Group 4"/>
          <p:cNvGrpSpPr>
            <a:grpSpLocks noChangeAspect="1"/>
          </p:cNvGrpSpPr>
          <p:nvPr/>
        </p:nvGrpSpPr>
        <p:grpSpPr>
          <a:xfrm>
            <a:off x="1175795" y="0"/>
            <a:ext cx="6372130" cy="6049470"/>
            <a:chOff x="0" y="0"/>
            <a:chExt cx="8496173" cy="8065960"/>
          </a:xfrm>
        </p:grpSpPr>
        <p:sp>
          <p:nvSpPr>
            <p:cNvPr id="5" name="Freeform 5"/>
            <p:cNvSpPr/>
            <p:nvPr/>
          </p:nvSpPr>
          <p:spPr>
            <a:xfrm>
              <a:off x="0" y="0"/>
              <a:ext cx="8496173" cy="8065897"/>
            </a:xfrm>
            <a:custGeom>
              <a:avLst/>
              <a:gdLst/>
              <a:ahLst/>
              <a:cxnLst/>
              <a:rect l="l" t="t" r="r" b="b"/>
              <a:pathLst>
                <a:path w="8496173" h="8065897">
                  <a:moveTo>
                    <a:pt x="3817874" y="0"/>
                  </a:moveTo>
                  <a:lnTo>
                    <a:pt x="0" y="3817874"/>
                  </a:lnTo>
                  <a:lnTo>
                    <a:pt x="4248023" y="8065897"/>
                  </a:lnTo>
                  <a:lnTo>
                    <a:pt x="8496173" y="3817874"/>
                  </a:lnTo>
                  <a:lnTo>
                    <a:pt x="4678299" y="0"/>
                  </a:lnTo>
                  <a:close/>
                </a:path>
              </a:pathLst>
            </a:custGeom>
            <a:blipFill>
              <a:blip r:embed="rId6"/>
              <a:stretch>
                <a:fillRect t="-5334" b="-1"/>
              </a:stretch>
            </a:blipFill>
          </p:spPr>
          <p:txBody>
            <a:bodyPr/>
            <a:lstStyle/>
            <a:p>
              <a:endParaRPr lang="es-419"/>
            </a:p>
          </p:txBody>
        </p:sp>
      </p:grpSp>
      <p:sp>
        <p:nvSpPr>
          <p:cNvPr id="8" name="Freeform 8"/>
          <p:cNvSpPr/>
          <p:nvPr/>
        </p:nvSpPr>
        <p:spPr>
          <a:xfrm>
            <a:off x="8623297" y="2832097"/>
            <a:ext cx="3505200" cy="101603"/>
          </a:xfrm>
          <a:custGeom>
            <a:avLst/>
            <a:gdLst/>
            <a:ahLst/>
            <a:cxnLst/>
            <a:rect l="l" t="t" r="r" b="b"/>
            <a:pathLst>
              <a:path w="3505200" h="101603">
                <a:moveTo>
                  <a:pt x="0" y="0"/>
                </a:moveTo>
                <a:lnTo>
                  <a:pt x="3505200" y="0"/>
                </a:lnTo>
                <a:lnTo>
                  <a:pt x="3505200" y="101603"/>
                </a:lnTo>
                <a:lnTo>
                  <a:pt x="0" y="101603"/>
                </a:lnTo>
                <a:lnTo>
                  <a:pt x="0" y="0"/>
                </a:lnTo>
                <a:close/>
              </a:path>
            </a:pathLst>
          </a:custGeom>
          <a:blipFill>
            <a:blip r:embed="rId7"/>
            <a:stretch>
              <a:fillRect/>
            </a:stretch>
          </a:blipFill>
        </p:spPr>
        <p:txBody>
          <a:bodyPr/>
          <a:lstStyle/>
          <a:p>
            <a:endParaRPr lang="es-419"/>
          </a:p>
        </p:txBody>
      </p:sp>
      <p:sp>
        <p:nvSpPr>
          <p:cNvPr id="9" name="TextBox 9"/>
          <p:cNvSpPr txBox="1"/>
          <p:nvPr/>
        </p:nvSpPr>
        <p:spPr>
          <a:xfrm>
            <a:off x="8628145" y="1209513"/>
            <a:ext cx="5164055" cy="1094480"/>
          </a:xfrm>
          <a:prstGeom prst="rect">
            <a:avLst/>
          </a:prstGeom>
        </p:spPr>
        <p:txBody>
          <a:bodyPr wrap="square" lIns="0" tIns="0" rIns="0" bIns="0" rtlCol="0" anchor="t">
            <a:spAutoFit/>
          </a:bodyPr>
          <a:lstStyle/>
          <a:p>
            <a:pPr algn="l">
              <a:lnSpc>
                <a:spcPts val="8610"/>
              </a:lnSpc>
            </a:pPr>
            <a:r>
              <a:rPr lang="en-US" sz="6150">
                <a:solidFill>
                  <a:srgbClr val="FFFFFF"/>
                </a:solidFill>
                <a:latin typeface="DM Serif Display"/>
              </a:rPr>
              <a:t>Casos de </a:t>
            </a:r>
            <a:r>
              <a:rPr lang="en-US" sz="6150" err="1">
                <a:solidFill>
                  <a:srgbClr val="FFFFFF"/>
                </a:solidFill>
                <a:latin typeface="DM Serif Display"/>
              </a:rPr>
              <a:t>Éxito</a:t>
            </a:r>
            <a:endParaRPr lang="en-US" sz="6150">
              <a:solidFill>
                <a:srgbClr val="FFFFFF"/>
              </a:solidFill>
              <a:latin typeface="DM Serif Display"/>
            </a:endParaRPr>
          </a:p>
        </p:txBody>
      </p:sp>
      <p:graphicFrame>
        <p:nvGraphicFramePr>
          <p:cNvPr id="12" name="Diagrama 11">
            <a:extLst>
              <a:ext uri="{FF2B5EF4-FFF2-40B4-BE49-F238E27FC236}">
                <a16:creationId xmlns:a16="http://schemas.microsoft.com/office/drawing/2014/main" id="{F74DA2E6-9931-DF13-B71C-64134C6C3D1D}"/>
              </a:ext>
            </a:extLst>
          </p:cNvPr>
          <p:cNvGraphicFramePr/>
          <p:nvPr>
            <p:extLst>
              <p:ext uri="{D42A27DB-BD31-4B8C-83A1-F6EECF244321}">
                <p14:modId xmlns:p14="http://schemas.microsoft.com/office/powerpoint/2010/main" val="335843492"/>
              </p:ext>
            </p:extLst>
          </p:nvPr>
        </p:nvGraphicFramePr>
        <p:xfrm>
          <a:off x="7610972" y="2882898"/>
          <a:ext cx="10143628" cy="65278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Rectángulo 24">
            <a:extLst>
              <a:ext uri="{FF2B5EF4-FFF2-40B4-BE49-F238E27FC236}">
                <a16:creationId xmlns:a16="http://schemas.microsoft.com/office/drawing/2014/main" id="{AF61D10D-13DE-9EDB-8942-2983904A3ECA}"/>
              </a:ext>
            </a:extLst>
          </p:cNvPr>
          <p:cNvSpPr/>
          <p:nvPr/>
        </p:nvSpPr>
        <p:spPr>
          <a:xfrm rot="18900000">
            <a:off x="2109872" y="623972"/>
            <a:ext cx="4501613" cy="4501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2800</Words>
  <Application>Microsoft Office PowerPoint</Application>
  <PresentationFormat>Personalizado</PresentationFormat>
  <Paragraphs>342</Paragraphs>
  <Slides>46</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46</vt:i4>
      </vt:variant>
    </vt:vector>
  </HeadingPairs>
  <TitlesOfParts>
    <vt:vector size="58" baseType="lpstr">
      <vt:lpstr>Montserrat Bold</vt:lpstr>
      <vt:lpstr>Söhne</vt:lpstr>
      <vt:lpstr>Arial</vt:lpstr>
      <vt:lpstr>Montserrat Ultra-Bold</vt:lpstr>
      <vt:lpstr>Times New Roman</vt:lpstr>
      <vt:lpstr>IBM Plex Sans Condensed</vt:lpstr>
      <vt:lpstr>IBM Plex Sans Condensed Italics</vt:lpstr>
      <vt:lpstr>DM Serif Display</vt:lpstr>
      <vt:lpstr>Consolas</vt:lpstr>
      <vt:lpstr>Wingdings</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Compatibilidad con idiomas</vt:lpstr>
      <vt:lpstr>Comandos básicos y tipos de datos</vt:lpstr>
      <vt:lpstr>Comandos de almacenamiento</vt:lpstr>
      <vt:lpstr>Comandos de recuperación</vt:lpstr>
      <vt:lpstr>Comando de Estadísticas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wepik-optimizacion-de-rendimiento-con-memcache-potenciando-la-eficiencia-de-tu-aplicacion-20230922221412ojla.pdf</dc:title>
  <cp:lastModifiedBy>wilson arriola</cp:lastModifiedBy>
  <cp:revision>62</cp:revision>
  <dcterms:created xsi:type="dcterms:W3CDTF">2006-08-16T00:00:00Z</dcterms:created>
  <dcterms:modified xsi:type="dcterms:W3CDTF">2023-09-28T21:42:47Z</dcterms:modified>
  <dc:identifier>DAFvSg7riAU</dc:identifier>
</cp:coreProperties>
</file>